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6" r:id="rId2"/>
    <p:sldId id="350" r:id="rId3"/>
    <p:sldId id="356" r:id="rId4"/>
    <p:sldId id="337" r:id="rId5"/>
    <p:sldId id="338" r:id="rId6"/>
    <p:sldId id="339" r:id="rId7"/>
    <p:sldId id="340" r:id="rId8"/>
    <p:sldId id="329" r:id="rId9"/>
    <p:sldId id="336" r:id="rId10"/>
    <p:sldId id="306" r:id="rId11"/>
    <p:sldId id="341" r:id="rId12"/>
    <p:sldId id="342" r:id="rId13"/>
    <p:sldId id="343" r:id="rId14"/>
    <p:sldId id="344" r:id="rId15"/>
    <p:sldId id="347" r:id="rId16"/>
    <p:sldId id="348" r:id="rId17"/>
    <p:sldId id="349" r:id="rId18"/>
    <p:sldId id="352" r:id="rId19"/>
    <p:sldId id="353" r:id="rId20"/>
    <p:sldId id="354" r:id="rId21"/>
    <p:sldId id="351" r:id="rId22"/>
    <p:sldId id="357" r:id="rId23"/>
    <p:sldId id="355" r:id="rId24"/>
    <p:sldId id="358"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9941" autoAdjust="0"/>
  </p:normalViewPr>
  <p:slideViewPr>
    <p:cSldViewPr snapToGrid="0">
      <p:cViewPr varScale="1">
        <p:scale>
          <a:sx n="63" d="100"/>
          <a:sy n="63" d="100"/>
        </p:scale>
        <p:origin x="1272" y="3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22/05/2017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20</a:t>
            </a:fld>
            <a:endParaRPr lang="fr-FR"/>
          </a:p>
        </p:txBody>
      </p:sp>
    </p:spTree>
    <p:extLst>
      <p:ext uri="{BB962C8B-B14F-4D97-AF65-F5344CB8AC3E}">
        <p14:creationId xmlns:p14="http://schemas.microsoft.com/office/powerpoint/2010/main" val="319694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r>
              <a:rPr lang="fr-FR"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 carillon</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latin typeface="+mn-lt"/>
                <a:ea typeface="+mn-ea"/>
                <a:cs typeface="+mn-cs"/>
              </a:rPr>
              <a:t>Goodeed</a:t>
            </a:r>
            <a:r>
              <a:rPr lang="fr-FR" sz="1200" kern="1200" dirty="0" smtClean="0">
                <a:solidFill>
                  <a:schemeClr val="tx1"/>
                </a:solidFill>
                <a:effectLst/>
                <a:latin typeface="+mn-lt"/>
                <a:ea typeface="+mn-ea"/>
                <a:cs typeface="+mn-cs"/>
              </a:rPr>
              <a:t>:</a:t>
            </a:r>
            <a:r>
              <a:rPr lang="fr-FR" sz="1200" kern="1200" baseline="0" dirty="0" smtClean="0">
                <a:solidFill>
                  <a:schemeClr val="tx1"/>
                </a:solidFill>
                <a:effectLst/>
                <a:latin typeface="+mn-lt"/>
                <a:ea typeface="+mn-ea"/>
                <a:cs typeface="+mn-cs"/>
              </a:rPr>
              <a:t> Leader du </a:t>
            </a:r>
            <a:r>
              <a:rPr lang="fr-FR" sz="1200" kern="1200" baseline="0" dirty="0" err="1" smtClean="0">
                <a:solidFill>
                  <a:schemeClr val="tx1"/>
                </a:solidFill>
                <a:effectLst/>
                <a:latin typeface="+mn-lt"/>
                <a:ea typeface="+mn-ea"/>
                <a:cs typeface="+mn-cs"/>
              </a:rPr>
              <a:t>view</a:t>
            </a:r>
            <a:r>
              <a:rPr lang="fr-FR" sz="1200" kern="1200" baseline="0" dirty="0" smtClean="0">
                <a:solidFill>
                  <a:schemeClr val="tx1"/>
                </a:solidFill>
                <a:effectLst/>
                <a:latin typeface="+mn-lt"/>
                <a:ea typeface="+mn-ea"/>
                <a:cs typeface="+mn-cs"/>
              </a:rPr>
              <a:t>-to-</a:t>
            </a:r>
            <a:r>
              <a:rPr lang="fr-FR" sz="1200" kern="1200" baseline="0" dirty="0" err="1" smtClean="0">
                <a:solidFill>
                  <a:schemeClr val="tx1"/>
                </a:solidFill>
                <a:effectLst/>
                <a:latin typeface="+mn-lt"/>
                <a:ea typeface="+mn-ea"/>
                <a:cs typeface="+mn-cs"/>
              </a:rPr>
              <a:t>donate</a:t>
            </a:r>
            <a:r>
              <a:rPr lang="fr-FR" sz="1200" kern="1200" baseline="0" dirty="0" smtClean="0">
                <a:solidFill>
                  <a:schemeClr val="tx1"/>
                </a:solidFill>
                <a:effectLst/>
                <a:latin typeface="+mn-lt"/>
                <a:ea typeface="+mn-ea"/>
                <a:cs typeface="+mn-cs"/>
              </a:rPr>
              <a:t>, cette application mobile propose de regarder des publicités pour soutenir des associations ou des projets caritatifs.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6</a:t>
            </a:fld>
            <a:endParaRPr lang="fr-FR"/>
          </a:p>
        </p:txBody>
      </p:sp>
    </p:spTree>
    <p:extLst>
      <p:ext uri="{BB962C8B-B14F-4D97-AF65-F5344CB8AC3E}">
        <p14:creationId xmlns:p14="http://schemas.microsoft.com/office/powerpoint/2010/main" val="161781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Les partenaires ont une cible spécifique et locale pour leur publicités. Les cibles sont réceptives au message et l'image de marque est amélioré.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utilisateurs ont accès à des pubs pour des entreprises qui sont respectueuses. Ils font leur BA.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bénéficiaires ne sont pas stigmatisés. Le paiement est discret et n'attire pas l'attention sur eux. Pas besoin de quémander. </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7</a:t>
            </a:fld>
            <a:endParaRPr lang="fr-FR"/>
          </a:p>
        </p:txBody>
      </p:sp>
    </p:spTree>
    <p:extLst>
      <p:ext uri="{BB962C8B-B14F-4D97-AF65-F5344CB8AC3E}">
        <p14:creationId xmlns:p14="http://schemas.microsoft.com/office/powerpoint/2010/main" val="357702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Afin d'illustrer le fonctionnement de notre système, nous avons créer une </a:t>
            </a:r>
            <a:r>
              <a:rPr lang="fr-FR" dirty="0" err="1"/>
              <a:t>storyboard</a:t>
            </a:r>
            <a:r>
              <a:rPr lang="fr-FR" dirty="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a:t>commercants</a:t>
            </a:r>
            <a:r>
              <a:rPr lang="fr-FR" dirty="0"/>
              <a:t> partenaires directement sur la plateforme, ou par le biais d'une association ou d'une borne installé dans un </a:t>
            </a:r>
            <a:r>
              <a:rPr lang="fr-FR" dirty="0" err="1"/>
              <a:t>batiment</a:t>
            </a:r>
            <a:r>
              <a:rPr lang="fr-FR" dirty="0"/>
              <a:t> public, ce sans-abri pourra donc se rendre et profiter de son produit : repas, panier à emporté, pressing,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9</a:t>
            </a:fld>
            <a:endParaRPr lang="fr-FR"/>
          </a:p>
        </p:txBody>
      </p:sp>
    </p:spTree>
    <p:extLst>
      <p:ext uri="{BB962C8B-B14F-4D97-AF65-F5344CB8AC3E}">
        <p14:creationId xmlns:p14="http://schemas.microsoft.com/office/powerpoint/2010/main" val="257906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c'est ainsi que nous avons crée "</a:t>
            </a:r>
            <a:r>
              <a:rPr lang="fr-FR" dirty="0" err="1"/>
              <a:t>Suspen'Dons</a:t>
            </a:r>
            <a:r>
              <a:rPr lang="fr-FR" dirty="0"/>
              <a:t>". </a:t>
            </a:r>
            <a:r>
              <a:rPr lang="fr-FR" dirty="0" err="1"/>
              <a:t>Suspen'Dons</a:t>
            </a:r>
            <a:r>
              <a:rPr lang="fr-FR" dirty="0"/>
              <a:t> est une plateforme, disponible sur internet et sur Android, qui permet d'offrir de l'argent aux sans-abris, par donation classique, mais </a:t>
            </a:r>
            <a:r>
              <a:rPr lang="fr-FR" dirty="0" err="1"/>
              <a:t>auss</a:t>
            </a:r>
            <a:r>
              <a:rPr lang="fr-FR" dirty="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10</a:t>
            </a:fld>
            <a:endParaRPr lang="fr-FR"/>
          </a:p>
        </p:txBody>
      </p:sp>
    </p:spTree>
    <p:extLst>
      <p:ext uri="{BB962C8B-B14F-4D97-AF65-F5344CB8AC3E}">
        <p14:creationId xmlns:p14="http://schemas.microsoft.com/office/powerpoint/2010/main" val="257498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Pourcentage:</a:t>
            </a:r>
          </a:p>
          <a:p>
            <a:r>
              <a:rPr lang="fr-FR" dirty="0" err="1" smtClean="0"/>
              <a:t>Médiatrie</a:t>
            </a:r>
            <a:r>
              <a:rPr lang="fr-FR" dirty="0" smtClean="0"/>
              <a:t> 2016</a:t>
            </a:r>
          </a:p>
          <a:p>
            <a:endParaRPr lang="fr-FR" dirty="0" smtClean="0"/>
          </a:p>
          <a:p>
            <a:r>
              <a:rPr lang="fr-FR" dirty="0" smtClean="0"/>
              <a:t>Avis </a:t>
            </a:r>
            <a:r>
              <a:rPr lang="fr-FR" dirty="0"/>
              <a:t>sur les sans-abris :</a:t>
            </a:r>
          </a:p>
          <a:p>
            <a:r>
              <a:rPr lang="fr-FR" dirty="0"/>
              <a:t>70% </a:t>
            </a:r>
            <a:r>
              <a:rPr lang="fr-FR" dirty="0" smtClean="0"/>
              <a:t>travaillent</a:t>
            </a:r>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13</a:t>
            </a:fld>
            <a:endParaRPr lang="fr-FR"/>
          </a:p>
        </p:txBody>
      </p:sp>
    </p:spTree>
    <p:extLst>
      <p:ext uri="{BB962C8B-B14F-4D97-AF65-F5344CB8AC3E}">
        <p14:creationId xmlns:p14="http://schemas.microsoft.com/office/powerpoint/2010/main" val="1590054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16</a:t>
            </a:fld>
            <a:endParaRPr lang="fr-FR"/>
          </a:p>
        </p:txBody>
      </p:sp>
    </p:spTree>
    <p:extLst>
      <p:ext uri="{BB962C8B-B14F-4D97-AF65-F5344CB8AC3E}">
        <p14:creationId xmlns:p14="http://schemas.microsoft.com/office/powerpoint/2010/main" val="3021265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Bien entendu, un projet c'est aussi une équipe. Au début, Etienne et Florian ont travaillé avec nous. Malheureusement, déjà inscrit dans un autre projet, ils n'ont pas pu continuer l'aventure avec nous. Aujourd'hui il est donc, a à ma droite, Axel, responsable de la recherche de professionnel partenaires et du développement de l'application Android. A ma gauche Clément, responsable du site internet et de l'expérience utilisateur. Quant à moi, j'ai le rôle de chef de projet. Je m'occupe donc de la communication, de la coordination des tâches et de la rédaction des différents documents. A l'avenir, Axel va exclusivement s'orienter vers le développement de l'application.</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17</a:t>
            </a:fld>
            <a:endParaRPr lang="fr-FR"/>
          </a:p>
        </p:txBody>
      </p:sp>
    </p:spTree>
    <p:extLst>
      <p:ext uri="{BB962C8B-B14F-4D97-AF65-F5344CB8AC3E}">
        <p14:creationId xmlns:p14="http://schemas.microsoft.com/office/powerpoint/2010/main" val="2963924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19</a:t>
            </a:fld>
            <a:endParaRPr lang="fr-FR"/>
          </a:p>
        </p:txBody>
      </p:sp>
    </p:spTree>
    <p:extLst>
      <p:ext uri="{BB962C8B-B14F-4D97-AF65-F5344CB8AC3E}">
        <p14:creationId xmlns:p14="http://schemas.microsoft.com/office/powerpoint/2010/main" val="1136415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fld id="{3A075B5F-F81B-4638-866C-160D608E74D7}" type="datetime1">
              <a:rPr lang="fr-FR" smtClean="0"/>
              <a:t>22/05/2017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5107B612-748D-41E9-81A0-321331AC454F}" type="datetime1">
              <a:rPr lang="fr-FR" smtClean="0"/>
              <a:t>22/05/2017</a:t>
            </a:fld>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8BEBEBC-534F-486A-9FC8-98FD39B8F1D5}" type="datetime1">
              <a:rPr lang="fr-FR" smtClean="0"/>
              <a:t>22/05/2017</a:t>
            </a:fld>
            <a:endParaRPr lang="fr-F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284265" y="217782"/>
            <a:ext cx="8866662" cy="1325563"/>
          </a:xfrm>
        </p:spPr>
        <p:txBody>
          <a:bodyPr/>
          <a:lstStyle/>
          <a:p>
            <a:r>
              <a:rPr lang="fr-FR"/>
              <a:t>Modifiez le style du titre</a:t>
            </a:r>
          </a:p>
        </p:txBody>
      </p:sp>
      <p:sp>
        <p:nvSpPr>
          <p:cNvPr id="3" name="Espace réservé du contenu 2"/>
          <p:cNvSpPr>
            <a:spLocks noGrp="1"/>
          </p:cNvSpPr>
          <p:nvPr>
            <p:ph idx="1"/>
          </p:nvPr>
        </p:nvSpPr>
        <p:spPr>
          <a:xfrm>
            <a:off x="284265" y="1730017"/>
            <a:ext cx="8866662" cy="39226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e la date 9"/>
          <p:cNvSpPr>
            <a:spLocks noGrp="1"/>
          </p:cNvSpPr>
          <p:nvPr>
            <p:ph type="dt" sz="half" idx="10"/>
          </p:nvPr>
        </p:nvSpPr>
        <p:spPr/>
        <p:txBody>
          <a:bodyPr/>
          <a:lstStyle/>
          <a:p>
            <a:fld id="{7DBC223A-2C9F-4143-9BD7-0730DE251335}" type="datetime1">
              <a:rPr lang="fr-FR" smtClean="0"/>
              <a:t>22/05/2017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dirty="0" smtClean="0"/>
              <a:t>/20</a:t>
            </a:r>
            <a:endParaRPr lang="fr-FR" dirty="0"/>
          </a:p>
        </p:txBody>
      </p:sp>
      <p:sp>
        <p:nvSpPr>
          <p:cNvPr id="8" name="ZoneTexte 7"/>
          <p:cNvSpPr txBox="1"/>
          <p:nvPr userDrawn="1"/>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7" name="Rectangle 6"/>
          <p:cNvSpPr/>
          <p:nvPr userDrawn="1"/>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5053900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fld id="{7063B84D-46CD-42D2-8A12-33C2F4616548}" type="datetime1">
              <a:rPr lang="fr-FR" smtClean="0"/>
              <a:t>22/05/2017</a:t>
            </a:fld>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fld id="{A7C48D9D-ED4D-48B7-B2A1-52C449092CE4}" type="datetime1">
              <a:rPr lang="fr-FR" smtClean="0"/>
              <a:t>22/05/2017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fld id="{A8749304-43DA-4057-821C-2FB820E4F969}" type="datetime1">
              <a:rPr lang="fr-FR" smtClean="0"/>
              <a:t>22/05/2017</a:t>
            </a:fld>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fld id="{E04BA358-39BB-4909-8BD6-6707A1FD5612}" type="datetime1">
              <a:rPr lang="fr-FR" smtClean="0"/>
              <a:t>22/05/2017</a:t>
            </a:fld>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B4677EE-870C-489B-8CB5-9ACDA6EB3656}" type="datetime1">
              <a:rPr lang="fr-FR" smtClean="0"/>
              <a:t>22/05/2017</a:t>
            </a:fld>
            <a:endParaRPr lang="fr-F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38BDF644-3739-488F-AEAA-AAED2911233F}" type="datetime1">
              <a:rPr lang="fr-FR" smtClean="0"/>
              <a:t>22/05/2017</a:t>
            </a:fld>
            <a:endParaRPr lang="fr-F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fld id="{22B359BA-953D-4B21-BDB7-2B7B472F8B38}" type="datetime1">
              <a:rPr lang="fr-FR" smtClean="0"/>
              <a:t>22/05/2017</a:t>
            </a:fld>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fld id="{09BC069F-569F-4971-8988-E884B43CCC61}" type="datetime1">
              <a:rPr lang="fr-FR" smtClean="0"/>
              <a:t>22/05/2017</a:t>
            </a:fld>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/40</a:t>
            </a:r>
          </a:p>
        </p:txBody>
      </p:sp>
      <p:pic>
        <p:nvPicPr>
          <p:cNvPr id="7" name="Image 6"/>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00.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0" y="42186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fld id="{35E7B245-682A-4D2E-A200-AB0363E71C8C}" type="datetime1">
              <a:rPr lang="fr-FR" smtClean="0"/>
              <a:t>22/05/2017</a:t>
            </a:fld>
            <a:endParaRPr lang="fr-F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10</a:t>
            </a:fld>
            <a:r>
              <a:rPr lang="fr-FR" dirty="0" smtClean="0"/>
              <a:t>/20</a:t>
            </a:r>
            <a:endParaRPr lang="fr-FR" dirty="0"/>
          </a:p>
        </p:txBody>
      </p:sp>
      <p:sp>
        <p:nvSpPr>
          <p:cNvPr id="6" name="Espace réservé du pied de page 5"/>
          <p:cNvSpPr>
            <a:spLocks noGrp="1"/>
          </p:cNvSpPr>
          <p:nvPr>
            <p:ph type="ftr" sz="quarter" idx="11"/>
          </p:nvPr>
        </p:nvSpPr>
        <p:spPr>
          <a:xfrm>
            <a:off x="5118389" y="6343649"/>
            <a:ext cx="4114800" cy="365125"/>
          </a:xfrm>
        </p:spPr>
        <p:txBody>
          <a:bodyPr/>
          <a:lstStyle/>
          <a:p>
            <a:r>
              <a:rPr lang="fr-FR" dirty="0"/>
              <a:t>Maxime RIFFLART; Axel GAUVRIT; Clément VACHET</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73854" y="1545917"/>
            <a:ext cx="2654842" cy="1414825"/>
          </a:xfrm>
          <a:prstGeom prst="rect">
            <a:avLst/>
          </a:prstGeom>
        </p:spPr>
      </p:pic>
      <p:pic>
        <p:nvPicPr>
          <p:cNvPr id="22" name="Image 2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09030" y="1382473"/>
            <a:ext cx="1053600" cy="1591200"/>
          </a:xfrm>
          <a:prstGeom prst="rect">
            <a:avLst/>
          </a:prstGeom>
        </p:spPr>
      </p:pic>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802" y="3684768"/>
            <a:ext cx="1574480" cy="1574480"/>
          </a:xfrm>
          <a:prstGeom prst="rect">
            <a:avLst/>
          </a:prstGeom>
        </p:spPr>
      </p:pic>
      <p:sp>
        <p:nvSpPr>
          <p:cNvPr id="26" name="Rectangle 25"/>
          <p:cNvSpPr/>
          <p:nvPr/>
        </p:nvSpPr>
        <p:spPr>
          <a:xfrm>
            <a:off x="258009" y="3025804"/>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3118226" y="5259248"/>
            <a:ext cx="3392467" cy="369332"/>
          </a:xfrm>
          <a:prstGeom prst="rect">
            <a:avLst/>
          </a:prstGeom>
        </p:spPr>
        <p:txBody>
          <a:bodyPr wrap="none">
            <a:spAutoFit/>
          </a:bodyPr>
          <a:lstStyle/>
          <a:p>
            <a:pPr algn="ctr"/>
            <a:r>
              <a:rPr lang="fr-FR" b="1" dirty="0"/>
              <a:t>Possibilité de financement </a:t>
            </a:r>
            <a:r>
              <a:rPr lang="fr-FR" b="1" dirty="0" smtClean="0"/>
              <a:t>gratuit</a:t>
            </a:r>
            <a:endParaRPr lang="fr-FR" b="1" dirty="0"/>
          </a:p>
        </p:txBody>
      </p:sp>
      <p:sp>
        <p:nvSpPr>
          <p:cNvPr id="28" name="Rectangle 27"/>
          <p:cNvSpPr/>
          <p:nvPr/>
        </p:nvSpPr>
        <p:spPr>
          <a:xfrm>
            <a:off x="5717874" y="3038437"/>
            <a:ext cx="2808526" cy="369332"/>
          </a:xfrm>
          <a:prstGeom prst="rect">
            <a:avLst/>
          </a:prstGeom>
        </p:spPr>
        <p:txBody>
          <a:bodyPr wrap="none">
            <a:spAutoFit/>
          </a:bodyPr>
          <a:lstStyle/>
          <a:p>
            <a:r>
              <a:rPr lang="fr-FR" b="1" dirty="0" smtClean="0"/>
              <a:t>Différents types de services</a:t>
            </a:r>
            <a:endParaRPr lang="fr-FR" b="1" dirty="0"/>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pic>
        <p:nvPicPr>
          <p:cNvPr id="32" name="Image 3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0" name="ZoneTexte 19"/>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8902262"/>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2597286" y="2889268"/>
            <a:ext cx="699742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2" name="Espace réservé de la date 1"/>
          <p:cNvSpPr>
            <a:spLocks noGrp="1"/>
          </p:cNvSpPr>
          <p:nvPr>
            <p:ph type="dt" sz="half" idx="10"/>
          </p:nvPr>
        </p:nvSpPr>
        <p:spPr/>
        <p:txBody>
          <a:bodyPr/>
          <a:lstStyle/>
          <a:p>
            <a:fld id="{09AA8E3D-E0EA-4AE4-987E-4AD656CC6479}" type="datetime1">
              <a:rPr lang="fr-FR" smtClean="0"/>
              <a:t>22/05/2017</a:t>
            </a:fld>
            <a:endParaRPr lang="fr-FR" dirty="0"/>
          </a:p>
        </p:txBody>
      </p:sp>
      <p:sp>
        <p:nvSpPr>
          <p:cNvPr id="3" name="Espace réservé du pied de page 2"/>
          <p:cNvSpPr>
            <a:spLocks noGrp="1"/>
          </p:cNvSpPr>
          <p:nvPr>
            <p:ph type="ftr" sz="quarter" idx="11"/>
          </p:nvPr>
        </p:nvSpPr>
        <p:spPr/>
        <p:txBody>
          <a:bodyPr/>
          <a:lstStyle/>
          <a:p>
            <a:r>
              <a:rPr lang="fr-FR" smtClean="0"/>
              <a:t>Maxime RIFFLART; Axel GAUVRIT; Clément VACHET</a:t>
            </a:r>
            <a:endParaRPr lang="fr-F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pPr/>
              <a:t>11</a:t>
            </a:fld>
            <a:r>
              <a:rPr lang="fr-FR" smtClean="0"/>
              <a:t>/40</a:t>
            </a:r>
            <a:endParaRPr lang="fr-FR" dirty="0"/>
          </a:p>
        </p:txBody>
      </p:sp>
    </p:spTree>
    <p:extLst>
      <p:ext uri="{BB962C8B-B14F-4D97-AF65-F5344CB8AC3E}">
        <p14:creationId xmlns:p14="http://schemas.microsoft.com/office/powerpoint/2010/main" val="2068354793"/>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9318" y="68313"/>
            <a:ext cx="10515600" cy="1325563"/>
          </a:xfrm>
        </p:spPr>
        <p:txBody>
          <a:bodyPr/>
          <a:lstStyle/>
          <a:p>
            <a:r>
              <a:rPr lang="fr-FR" dirty="0"/>
              <a:t>Business model</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pic>
        <p:nvPicPr>
          <p:cNvPr id="1026" name="Picture 2" descr="Résultat de recherche d'images pour &quot;utilis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020" y="2175231"/>
            <a:ext cx="2286002" cy="228600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178340" y="1731850"/>
            <a:ext cx="1273362" cy="369332"/>
          </a:xfrm>
          <a:prstGeom prst="rect">
            <a:avLst/>
          </a:prstGeom>
          <a:noFill/>
        </p:spPr>
        <p:txBody>
          <a:bodyPr wrap="none" rtlCol="0">
            <a:spAutoFit/>
          </a:bodyPr>
          <a:lstStyle/>
          <a:p>
            <a:r>
              <a:rPr lang="fr-FR" b="1" dirty="0"/>
              <a:t>Utilisateurs</a:t>
            </a:r>
          </a:p>
        </p:txBody>
      </p:sp>
      <p:cxnSp>
        <p:nvCxnSpPr>
          <p:cNvPr id="9" name="Connecteur droit avec flèche 8"/>
          <p:cNvCxnSpPr>
            <a:cxnSpLocks/>
            <a:stCxn id="1026" idx="3"/>
          </p:cNvCxnSpPr>
          <p:nvPr/>
        </p:nvCxnSpPr>
        <p:spPr>
          <a:xfrm flipV="1">
            <a:off x="2958022" y="2397428"/>
            <a:ext cx="890752" cy="920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a:cxnSpLocks/>
          </p:cNvCxnSpPr>
          <p:nvPr/>
        </p:nvCxnSpPr>
        <p:spPr>
          <a:xfrm rot="5400000" flipV="1">
            <a:off x="2902104" y="3374150"/>
            <a:ext cx="890752" cy="778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ZoneTexte 13"/>
          <p:cNvSpPr txBox="1"/>
          <p:nvPr/>
        </p:nvSpPr>
        <p:spPr>
          <a:xfrm>
            <a:off x="4016942" y="2101182"/>
            <a:ext cx="2454164" cy="646331"/>
          </a:xfrm>
          <a:prstGeom prst="rect">
            <a:avLst/>
          </a:prstGeom>
          <a:noFill/>
        </p:spPr>
        <p:txBody>
          <a:bodyPr wrap="square" rtlCol="0">
            <a:spAutoFit/>
          </a:bodyPr>
          <a:lstStyle/>
          <a:p>
            <a:r>
              <a:rPr lang="fr-FR" dirty="0"/>
              <a:t>Financer via des dons (micro paiements)</a:t>
            </a:r>
          </a:p>
        </p:txBody>
      </p:sp>
      <p:sp>
        <p:nvSpPr>
          <p:cNvPr id="17" name="ZoneTexte 16"/>
          <p:cNvSpPr txBox="1"/>
          <p:nvPr/>
        </p:nvSpPr>
        <p:spPr>
          <a:xfrm>
            <a:off x="4016942" y="3736849"/>
            <a:ext cx="2583555" cy="646331"/>
          </a:xfrm>
          <a:prstGeom prst="rect">
            <a:avLst/>
          </a:prstGeom>
          <a:noFill/>
        </p:spPr>
        <p:txBody>
          <a:bodyPr wrap="square" rtlCol="0">
            <a:spAutoFit/>
          </a:bodyPr>
          <a:lstStyle/>
          <a:p>
            <a:r>
              <a:rPr lang="fr-FR" dirty="0"/>
              <a:t>Financer en regardant une publicité partenaire</a:t>
            </a:r>
          </a:p>
        </p:txBody>
      </p:sp>
      <p:cxnSp>
        <p:nvCxnSpPr>
          <p:cNvPr id="20" name="Connecteur droit avec flèche 19"/>
          <p:cNvCxnSpPr>
            <a:cxnSpLocks/>
            <a:stCxn id="14" idx="3"/>
            <a:endCxn id="22" idx="1"/>
          </p:cNvCxnSpPr>
          <p:nvPr/>
        </p:nvCxnSpPr>
        <p:spPr>
          <a:xfrm flipV="1">
            <a:off x="6471106" y="2424347"/>
            <a:ext cx="10589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Graphique 8"/>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530026" y="1933952"/>
            <a:ext cx="980789" cy="980789"/>
          </a:xfrm>
          <a:prstGeom prst="rect">
            <a:avLst/>
          </a:prstGeom>
        </p:spPr>
      </p:pic>
      <p:sp>
        <p:nvSpPr>
          <p:cNvPr id="23" name="Rectangle 22"/>
          <p:cNvSpPr/>
          <p:nvPr/>
        </p:nvSpPr>
        <p:spPr>
          <a:xfrm>
            <a:off x="6993793" y="2891658"/>
            <a:ext cx="2053254" cy="369332"/>
          </a:xfrm>
          <a:prstGeom prst="rect">
            <a:avLst/>
          </a:prstGeom>
        </p:spPr>
        <p:txBody>
          <a:bodyPr wrap="none">
            <a:spAutoFit/>
          </a:bodyPr>
          <a:lstStyle/>
          <a:p>
            <a:pPr algn="ctr"/>
            <a:r>
              <a:rPr lang="fr-FR" dirty="0" smtClean="0"/>
              <a:t>Association </a:t>
            </a:r>
            <a:r>
              <a:rPr lang="fr-FR" dirty="0"/>
              <a:t>loi 1901</a:t>
            </a:r>
          </a:p>
        </p:txBody>
      </p:sp>
      <p:cxnSp>
        <p:nvCxnSpPr>
          <p:cNvPr id="24" name="Connecteur droit avec flèche 23"/>
          <p:cNvCxnSpPr>
            <a:cxnSpLocks/>
            <a:stCxn id="17" idx="3"/>
            <a:endCxn id="25" idx="1"/>
          </p:cNvCxnSpPr>
          <p:nvPr/>
        </p:nvCxnSpPr>
        <p:spPr>
          <a:xfrm flipV="1">
            <a:off x="6600497" y="4060014"/>
            <a:ext cx="9295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Imag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0026" y="3521491"/>
            <a:ext cx="1077045" cy="1077045"/>
          </a:xfrm>
          <a:prstGeom prst="rect">
            <a:avLst/>
          </a:prstGeom>
        </p:spPr>
      </p:pic>
      <p:sp>
        <p:nvSpPr>
          <p:cNvPr id="26" name="ZoneTexte 25"/>
          <p:cNvSpPr txBox="1"/>
          <p:nvPr/>
        </p:nvSpPr>
        <p:spPr>
          <a:xfrm>
            <a:off x="4016942" y="2792519"/>
            <a:ext cx="2393012" cy="646331"/>
          </a:xfrm>
          <a:prstGeom prst="rect">
            <a:avLst/>
          </a:prstGeom>
          <a:noFill/>
        </p:spPr>
        <p:txBody>
          <a:bodyPr wrap="square" rtlCol="0">
            <a:spAutoFit/>
          </a:bodyPr>
          <a:lstStyle/>
          <a:p>
            <a:r>
              <a:rPr lang="fr-FR" dirty="0"/>
              <a:t>Financement à 0,08 euro par vue</a:t>
            </a:r>
          </a:p>
        </p:txBody>
      </p:sp>
      <p:pic>
        <p:nvPicPr>
          <p:cNvPr id="1028" name="Picture 4" descr="Résultat de recherche d'images pour &quot;suitcase flat&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892" y="2111558"/>
            <a:ext cx="2008255" cy="2008255"/>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1178339" y="1926892"/>
            <a:ext cx="1252394" cy="369332"/>
          </a:xfrm>
          <a:prstGeom prst="rect">
            <a:avLst/>
          </a:prstGeom>
          <a:noFill/>
        </p:spPr>
        <p:txBody>
          <a:bodyPr wrap="none" rtlCol="0">
            <a:spAutoFit/>
          </a:bodyPr>
          <a:lstStyle/>
          <a:p>
            <a:r>
              <a:rPr lang="fr-FR" b="1" dirty="0" smtClean="0"/>
              <a:t>Entreprises</a:t>
            </a:r>
            <a:endParaRPr lang="fr-FR" b="1" dirty="0"/>
          </a:p>
        </p:txBody>
      </p:sp>
      <p:cxnSp>
        <p:nvCxnSpPr>
          <p:cNvPr id="30" name="Connecteur droit avec flèche 29"/>
          <p:cNvCxnSpPr>
            <a:stCxn id="1028" idx="3"/>
            <a:endCxn id="26" idx="1"/>
          </p:cNvCxnSpPr>
          <p:nvPr/>
        </p:nvCxnSpPr>
        <p:spPr>
          <a:xfrm flipV="1">
            <a:off x="2819147" y="3115685"/>
            <a:ext cx="1197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8" descr="Résultat de recherche d'images pour &quot;money flat&quot;"/>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440711" y="2535975"/>
            <a:ext cx="1159418" cy="1159418"/>
          </a:xfrm>
          <a:prstGeom prst="rect">
            <a:avLst/>
          </a:prstGeom>
          <a:noFill/>
          <a:extLst>
            <a:ext uri="{909E8E84-426E-40DD-AFC4-6F175D3DCCD1}">
              <a14:hiddenFill xmlns:a14="http://schemas.microsoft.com/office/drawing/2010/main">
                <a:solidFill>
                  <a:srgbClr val="FFFFFF"/>
                </a:solidFill>
              </a14:hiddenFill>
            </a:ext>
          </a:extLst>
        </p:spPr>
      </p:pic>
      <p:cxnSp>
        <p:nvCxnSpPr>
          <p:cNvPr id="1038" name="Connecteur droit avec flèche 1037"/>
          <p:cNvCxnSpPr>
            <a:stCxn id="26" idx="3"/>
            <a:endCxn id="1036" idx="1"/>
          </p:cNvCxnSpPr>
          <p:nvPr/>
        </p:nvCxnSpPr>
        <p:spPr>
          <a:xfrm flipV="1">
            <a:off x="6409954" y="3115684"/>
            <a:ext cx="10307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
        <p:nvSpPr>
          <p:cNvPr id="28" name="Espace réservé de la date 15"/>
          <p:cNvSpPr>
            <a:spLocks noGrp="1"/>
          </p:cNvSpPr>
          <p:nvPr>
            <p:ph type="dt" sz="half" idx="10"/>
          </p:nvPr>
        </p:nvSpPr>
        <p:spPr>
          <a:xfrm>
            <a:off x="9406370" y="6356350"/>
            <a:ext cx="1177636" cy="365125"/>
          </a:xfrm>
        </p:spPr>
        <p:txBody>
          <a:bodyPr/>
          <a:lstStyle/>
          <a:p>
            <a:fld id="{220661AD-1B71-485D-A7E1-574C8FA96CD8}" type="datetime1">
              <a:rPr lang="fr-FR" smtClean="0"/>
              <a:t>22/05/2017</a:t>
            </a:fld>
            <a:endParaRPr lang="fr-FR"/>
          </a:p>
        </p:txBody>
      </p:sp>
      <p:sp>
        <p:nvSpPr>
          <p:cNvPr id="29" name="Espace réservé du numéro de diapositive 26"/>
          <p:cNvSpPr>
            <a:spLocks noGrp="1"/>
          </p:cNvSpPr>
          <p:nvPr>
            <p:ph type="sldNum" sz="quarter" idx="12"/>
          </p:nvPr>
        </p:nvSpPr>
        <p:spPr>
          <a:xfrm>
            <a:off x="10951151" y="6356350"/>
            <a:ext cx="858982" cy="365125"/>
          </a:xfrm>
        </p:spPr>
        <p:txBody>
          <a:bodyPr/>
          <a:lstStyle/>
          <a:p>
            <a:r>
              <a:rPr lang="fr-FR" dirty="0" smtClean="0"/>
              <a:t>11/20</a:t>
            </a:r>
            <a:endParaRPr lang="fr-FR" dirty="0"/>
          </a:p>
        </p:txBody>
      </p:sp>
    </p:spTree>
    <p:extLst>
      <p:ext uri="{BB962C8B-B14F-4D97-AF65-F5344CB8AC3E}">
        <p14:creationId xmlns:p14="http://schemas.microsoft.com/office/powerpoint/2010/main" val="41703391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026"/>
                                        </p:tgtEl>
                                      </p:cBhvr>
                                    </p:animEffect>
                                    <p:anim calcmode="lin" valueType="num">
                                      <p:cBhvr>
                                        <p:cTn id="7" dur="1000"/>
                                        <p:tgtEl>
                                          <p:spTgt spid="1026"/>
                                        </p:tgtEl>
                                        <p:attrNameLst>
                                          <p:attrName>ppt_x</p:attrName>
                                        </p:attrNameLst>
                                      </p:cBhvr>
                                      <p:tavLst>
                                        <p:tav tm="0">
                                          <p:val>
                                            <p:strVal val="ppt_x"/>
                                          </p:val>
                                        </p:tav>
                                        <p:tav tm="100000">
                                          <p:val>
                                            <p:strVal val="ppt_x"/>
                                          </p:val>
                                        </p:tav>
                                      </p:tavLst>
                                    </p:anim>
                                    <p:anim calcmode="lin" valueType="num">
                                      <p:cBhvr>
                                        <p:cTn id="8" dur="1000"/>
                                        <p:tgtEl>
                                          <p:spTgt spid="1026"/>
                                        </p:tgtEl>
                                        <p:attrNameLst>
                                          <p:attrName>ppt_y</p:attrName>
                                        </p:attrNameLst>
                                      </p:cBhvr>
                                      <p:tavLst>
                                        <p:tav tm="0">
                                          <p:val>
                                            <p:strVal val="ppt_y"/>
                                          </p:val>
                                        </p:tav>
                                        <p:tav tm="100000">
                                          <p:val>
                                            <p:strVal val="ppt_y+.1"/>
                                          </p:val>
                                        </p:tav>
                                      </p:tavLst>
                                    </p:anim>
                                    <p:set>
                                      <p:cBhvr>
                                        <p:cTn id="9" dur="1" fill="hold">
                                          <p:stCondLst>
                                            <p:cond delay="999"/>
                                          </p:stCondLst>
                                        </p:cTn>
                                        <p:tgtEl>
                                          <p:spTgt spid="1026"/>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7"/>
                                        </p:tgtEl>
                                      </p:cBhvr>
                                    </p:animEffect>
                                    <p:anim calcmode="lin" valueType="num">
                                      <p:cBhvr>
                                        <p:cTn id="12" dur="1000"/>
                                        <p:tgtEl>
                                          <p:spTgt spid="7"/>
                                        </p:tgtEl>
                                        <p:attrNameLst>
                                          <p:attrName>ppt_x</p:attrName>
                                        </p:attrNameLst>
                                      </p:cBhvr>
                                      <p:tavLst>
                                        <p:tav tm="0">
                                          <p:val>
                                            <p:strVal val="ppt_x"/>
                                          </p:val>
                                        </p:tav>
                                        <p:tav tm="100000">
                                          <p:val>
                                            <p:strVal val="ppt_x"/>
                                          </p:val>
                                        </p:tav>
                                      </p:tavLst>
                                    </p:anim>
                                    <p:anim calcmode="lin" valueType="num">
                                      <p:cBhvr>
                                        <p:cTn id="13" dur="1000"/>
                                        <p:tgtEl>
                                          <p:spTgt spid="7"/>
                                        </p:tgtEl>
                                        <p:attrNameLst>
                                          <p:attrName>ppt_y</p:attrName>
                                        </p:attrNameLst>
                                      </p:cBhvr>
                                      <p:tavLst>
                                        <p:tav tm="0">
                                          <p:val>
                                            <p:strVal val="ppt_y"/>
                                          </p:val>
                                        </p:tav>
                                        <p:tav tm="100000">
                                          <p:val>
                                            <p:strVal val="ppt_y+.1"/>
                                          </p:val>
                                        </p:tav>
                                      </p:tavLst>
                                    </p:anim>
                                    <p:set>
                                      <p:cBhvr>
                                        <p:cTn id="14" dur="1" fill="hold">
                                          <p:stCondLst>
                                            <p:cond delay="999"/>
                                          </p:stCondLst>
                                        </p:cTn>
                                        <p:tgtEl>
                                          <p:spTgt spid="7"/>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9"/>
                                        </p:tgtEl>
                                      </p:cBhvr>
                                    </p:animEffect>
                                    <p:anim calcmode="lin" valueType="num">
                                      <p:cBhvr>
                                        <p:cTn id="17" dur="1000"/>
                                        <p:tgtEl>
                                          <p:spTgt spid="9"/>
                                        </p:tgtEl>
                                        <p:attrNameLst>
                                          <p:attrName>ppt_x</p:attrName>
                                        </p:attrNameLst>
                                      </p:cBhvr>
                                      <p:tavLst>
                                        <p:tav tm="0">
                                          <p:val>
                                            <p:strVal val="ppt_x"/>
                                          </p:val>
                                        </p:tav>
                                        <p:tav tm="100000">
                                          <p:val>
                                            <p:strVal val="ppt_x"/>
                                          </p:val>
                                        </p:tav>
                                      </p:tavLst>
                                    </p:anim>
                                    <p:anim calcmode="lin" valueType="num">
                                      <p:cBhvr>
                                        <p:cTn id="18" dur="1000"/>
                                        <p:tgtEl>
                                          <p:spTgt spid="9"/>
                                        </p:tgtEl>
                                        <p:attrNameLst>
                                          <p:attrName>ppt_y</p:attrName>
                                        </p:attrNameLst>
                                      </p:cBhvr>
                                      <p:tavLst>
                                        <p:tav tm="0">
                                          <p:val>
                                            <p:strVal val="ppt_y"/>
                                          </p:val>
                                        </p:tav>
                                        <p:tav tm="100000">
                                          <p:val>
                                            <p:strVal val="ppt_y+.1"/>
                                          </p:val>
                                        </p:tav>
                                      </p:tavLst>
                                    </p:anim>
                                    <p:set>
                                      <p:cBhvr>
                                        <p:cTn id="19" dur="1" fill="hold">
                                          <p:stCondLst>
                                            <p:cond delay="999"/>
                                          </p:stCondLst>
                                        </p:cTn>
                                        <p:tgtEl>
                                          <p:spTgt spid="9"/>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15"/>
                                        </p:tgtEl>
                                      </p:cBhvr>
                                    </p:animEffect>
                                    <p:anim calcmode="lin" valueType="num">
                                      <p:cBhvr>
                                        <p:cTn id="22" dur="1000"/>
                                        <p:tgtEl>
                                          <p:spTgt spid="15"/>
                                        </p:tgtEl>
                                        <p:attrNameLst>
                                          <p:attrName>ppt_x</p:attrName>
                                        </p:attrNameLst>
                                      </p:cBhvr>
                                      <p:tavLst>
                                        <p:tav tm="0">
                                          <p:val>
                                            <p:strVal val="ppt_x"/>
                                          </p:val>
                                        </p:tav>
                                        <p:tav tm="100000">
                                          <p:val>
                                            <p:strVal val="ppt_x"/>
                                          </p:val>
                                        </p:tav>
                                      </p:tavLst>
                                    </p:anim>
                                    <p:anim calcmode="lin" valueType="num">
                                      <p:cBhvr>
                                        <p:cTn id="23" dur="1000"/>
                                        <p:tgtEl>
                                          <p:spTgt spid="15"/>
                                        </p:tgtEl>
                                        <p:attrNameLst>
                                          <p:attrName>ppt_y</p:attrName>
                                        </p:attrNameLst>
                                      </p:cBhvr>
                                      <p:tavLst>
                                        <p:tav tm="0">
                                          <p:val>
                                            <p:strVal val="ppt_y"/>
                                          </p:val>
                                        </p:tav>
                                        <p:tav tm="100000">
                                          <p:val>
                                            <p:strVal val="ppt_y+.1"/>
                                          </p:val>
                                        </p:tav>
                                      </p:tavLst>
                                    </p:anim>
                                    <p:set>
                                      <p:cBhvr>
                                        <p:cTn id="24" dur="1" fill="hold">
                                          <p:stCondLst>
                                            <p:cond delay="999"/>
                                          </p:stCondLst>
                                        </p:cTn>
                                        <p:tgtEl>
                                          <p:spTgt spid="15"/>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14"/>
                                        </p:tgtEl>
                                      </p:cBhvr>
                                    </p:animEffect>
                                    <p:anim calcmode="lin" valueType="num">
                                      <p:cBhvr>
                                        <p:cTn id="27" dur="1000"/>
                                        <p:tgtEl>
                                          <p:spTgt spid="14"/>
                                        </p:tgtEl>
                                        <p:attrNameLst>
                                          <p:attrName>ppt_x</p:attrName>
                                        </p:attrNameLst>
                                      </p:cBhvr>
                                      <p:tavLst>
                                        <p:tav tm="0">
                                          <p:val>
                                            <p:strVal val="ppt_x"/>
                                          </p:val>
                                        </p:tav>
                                        <p:tav tm="100000">
                                          <p:val>
                                            <p:strVal val="ppt_x"/>
                                          </p:val>
                                        </p:tav>
                                      </p:tavLst>
                                    </p:anim>
                                    <p:anim calcmode="lin" valueType="num">
                                      <p:cBhvr>
                                        <p:cTn id="28" dur="1000"/>
                                        <p:tgtEl>
                                          <p:spTgt spid="14"/>
                                        </p:tgtEl>
                                        <p:attrNameLst>
                                          <p:attrName>ppt_y</p:attrName>
                                        </p:attrNameLst>
                                      </p:cBhvr>
                                      <p:tavLst>
                                        <p:tav tm="0">
                                          <p:val>
                                            <p:strVal val="ppt_y"/>
                                          </p:val>
                                        </p:tav>
                                        <p:tav tm="100000">
                                          <p:val>
                                            <p:strVal val="ppt_y+.1"/>
                                          </p:val>
                                        </p:tav>
                                      </p:tavLst>
                                    </p:anim>
                                    <p:set>
                                      <p:cBhvr>
                                        <p:cTn id="29" dur="1" fill="hold">
                                          <p:stCondLst>
                                            <p:cond delay="999"/>
                                          </p:stCondLst>
                                        </p:cTn>
                                        <p:tgtEl>
                                          <p:spTgt spid="14"/>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17"/>
                                        </p:tgtEl>
                                      </p:cBhvr>
                                    </p:animEffect>
                                    <p:anim calcmode="lin" valueType="num">
                                      <p:cBhvr>
                                        <p:cTn id="32" dur="1000"/>
                                        <p:tgtEl>
                                          <p:spTgt spid="17"/>
                                        </p:tgtEl>
                                        <p:attrNameLst>
                                          <p:attrName>ppt_x</p:attrName>
                                        </p:attrNameLst>
                                      </p:cBhvr>
                                      <p:tavLst>
                                        <p:tav tm="0">
                                          <p:val>
                                            <p:strVal val="ppt_x"/>
                                          </p:val>
                                        </p:tav>
                                        <p:tav tm="100000">
                                          <p:val>
                                            <p:strVal val="ppt_x"/>
                                          </p:val>
                                        </p:tav>
                                      </p:tavLst>
                                    </p:anim>
                                    <p:anim calcmode="lin" valueType="num">
                                      <p:cBhvr>
                                        <p:cTn id="33" dur="1000"/>
                                        <p:tgtEl>
                                          <p:spTgt spid="17"/>
                                        </p:tgtEl>
                                        <p:attrNameLst>
                                          <p:attrName>ppt_y</p:attrName>
                                        </p:attrNameLst>
                                      </p:cBhvr>
                                      <p:tavLst>
                                        <p:tav tm="0">
                                          <p:val>
                                            <p:strVal val="ppt_y"/>
                                          </p:val>
                                        </p:tav>
                                        <p:tav tm="100000">
                                          <p:val>
                                            <p:strVal val="ppt_y+.1"/>
                                          </p:val>
                                        </p:tav>
                                      </p:tavLst>
                                    </p:anim>
                                    <p:set>
                                      <p:cBhvr>
                                        <p:cTn id="34" dur="1" fill="hold">
                                          <p:stCondLst>
                                            <p:cond delay="999"/>
                                          </p:stCondLst>
                                        </p:cTn>
                                        <p:tgtEl>
                                          <p:spTgt spid="17"/>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20"/>
                                        </p:tgtEl>
                                      </p:cBhvr>
                                    </p:animEffect>
                                    <p:anim calcmode="lin" valueType="num">
                                      <p:cBhvr>
                                        <p:cTn id="37" dur="1000"/>
                                        <p:tgtEl>
                                          <p:spTgt spid="20"/>
                                        </p:tgtEl>
                                        <p:attrNameLst>
                                          <p:attrName>ppt_x</p:attrName>
                                        </p:attrNameLst>
                                      </p:cBhvr>
                                      <p:tavLst>
                                        <p:tav tm="0">
                                          <p:val>
                                            <p:strVal val="ppt_x"/>
                                          </p:val>
                                        </p:tav>
                                        <p:tav tm="100000">
                                          <p:val>
                                            <p:strVal val="ppt_x"/>
                                          </p:val>
                                        </p:tav>
                                      </p:tavLst>
                                    </p:anim>
                                    <p:anim calcmode="lin" valueType="num">
                                      <p:cBhvr>
                                        <p:cTn id="38" dur="1000"/>
                                        <p:tgtEl>
                                          <p:spTgt spid="20"/>
                                        </p:tgtEl>
                                        <p:attrNameLst>
                                          <p:attrName>ppt_y</p:attrName>
                                        </p:attrNameLst>
                                      </p:cBhvr>
                                      <p:tavLst>
                                        <p:tav tm="0">
                                          <p:val>
                                            <p:strVal val="ppt_y"/>
                                          </p:val>
                                        </p:tav>
                                        <p:tav tm="100000">
                                          <p:val>
                                            <p:strVal val="ppt_y+.1"/>
                                          </p:val>
                                        </p:tav>
                                      </p:tavLst>
                                    </p:anim>
                                    <p:set>
                                      <p:cBhvr>
                                        <p:cTn id="39" dur="1" fill="hold">
                                          <p:stCondLst>
                                            <p:cond delay="999"/>
                                          </p:stCondLst>
                                        </p:cTn>
                                        <p:tgtEl>
                                          <p:spTgt spid="20"/>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22"/>
                                        </p:tgtEl>
                                      </p:cBhvr>
                                    </p:animEffect>
                                    <p:anim calcmode="lin" valueType="num">
                                      <p:cBhvr>
                                        <p:cTn id="42" dur="1000"/>
                                        <p:tgtEl>
                                          <p:spTgt spid="22"/>
                                        </p:tgtEl>
                                        <p:attrNameLst>
                                          <p:attrName>ppt_x</p:attrName>
                                        </p:attrNameLst>
                                      </p:cBhvr>
                                      <p:tavLst>
                                        <p:tav tm="0">
                                          <p:val>
                                            <p:strVal val="ppt_x"/>
                                          </p:val>
                                        </p:tav>
                                        <p:tav tm="100000">
                                          <p:val>
                                            <p:strVal val="ppt_x"/>
                                          </p:val>
                                        </p:tav>
                                      </p:tavLst>
                                    </p:anim>
                                    <p:anim calcmode="lin" valueType="num">
                                      <p:cBhvr>
                                        <p:cTn id="43" dur="1000"/>
                                        <p:tgtEl>
                                          <p:spTgt spid="22"/>
                                        </p:tgtEl>
                                        <p:attrNameLst>
                                          <p:attrName>ppt_y</p:attrName>
                                        </p:attrNameLst>
                                      </p:cBhvr>
                                      <p:tavLst>
                                        <p:tav tm="0">
                                          <p:val>
                                            <p:strVal val="ppt_y"/>
                                          </p:val>
                                        </p:tav>
                                        <p:tav tm="100000">
                                          <p:val>
                                            <p:strVal val="ppt_y+.1"/>
                                          </p:val>
                                        </p:tav>
                                      </p:tavLst>
                                    </p:anim>
                                    <p:set>
                                      <p:cBhvr>
                                        <p:cTn id="44" dur="1" fill="hold">
                                          <p:stCondLst>
                                            <p:cond delay="999"/>
                                          </p:stCondLst>
                                        </p:cTn>
                                        <p:tgtEl>
                                          <p:spTgt spid="22"/>
                                        </p:tgtEl>
                                        <p:attrNameLst>
                                          <p:attrName>style.visibility</p:attrName>
                                        </p:attrNameLst>
                                      </p:cBhvr>
                                      <p:to>
                                        <p:strVal val="hidden"/>
                                      </p:to>
                                    </p:set>
                                  </p:childTnLst>
                                </p:cTn>
                              </p:par>
                              <p:par>
                                <p:cTn id="45" presetID="42" presetClass="exit" presetSubtype="0" fill="hold" grpId="0" nodeType="withEffect">
                                  <p:stCondLst>
                                    <p:cond delay="0"/>
                                  </p:stCondLst>
                                  <p:childTnLst>
                                    <p:animEffect transition="out" filter="fade">
                                      <p:cBhvr>
                                        <p:cTn id="46" dur="1000"/>
                                        <p:tgtEl>
                                          <p:spTgt spid="23"/>
                                        </p:tgtEl>
                                      </p:cBhvr>
                                    </p:animEffect>
                                    <p:anim calcmode="lin" valueType="num">
                                      <p:cBhvr>
                                        <p:cTn id="47" dur="1000"/>
                                        <p:tgtEl>
                                          <p:spTgt spid="23"/>
                                        </p:tgtEl>
                                        <p:attrNameLst>
                                          <p:attrName>ppt_x</p:attrName>
                                        </p:attrNameLst>
                                      </p:cBhvr>
                                      <p:tavLst>
                                        <p:tav tm="0">
                                          <p:val>
                                            <p:strVal val="ppt_x"/>
                                          </p:val>
                                        </p:tav>
                                        <p:tav tm="100000">
                                          <p:val>
                                            <p:strVal val="ppt_x"/>
                                          </p:val>
                                        </p:tav>
                                      </p:tavLst>
                                    </p:anim>
                                    <p:anim calcmode="lin" valueType="num">
                                      <p:cBhvr>
                                        <p:cTn id="48" dur="1000"/>
                                        <p:tgtEl>
                                          <p:spTgt spid="23"/>
                                        </p:tgtEl>
                                        <p:attrNameLst>
                                          <p:attrName>ppt_y</p:attrName>
                                        </p:attrNameLst>
                                      </p:cBhvr>
                                      <p:tavLst>
                                        <p:tav tm="0">
                                          <p:val>
                                            <p:strVal val="ppt_y"/>
                                          </p:val>
                                        </p:tav>
                                        <p:tav tm="100000">
                                          <p:val>
                                            <p:strVal val="ppt_y+.1"/>
                                          </p:val>
                                        </p:tav>
                                      </p:tavLst>
                                    </p:anim>
                                    <p:set>
                                      <p:cBhvr>
                                        <p:cTn id="49" dur="1" fill="hold">
                                          <p:stCondLst>
                                            <p:cond delay="999"/>
                                          </p:stCondLst>
                                        </p:cTn>
                                        <p:tgtEl>
                                          <p:spTgt spid="23"/>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24"/>
                                        </p:tgtEl>
                                      </p:cBhvr>
                                    </p:animEffect>
                                    <p:anim calcmode="lin" valueType="num">
                                      <p:cBhvr>
                                        <p:cTn id="52" dur="1000"/>
                                        <p:tgtEl>
                                          <p:spTgt spid="24"/>
                                        </p:tgtEl>
                                        <p:attrNameLst>
                                          <p:attrName>ppt_x</p:attrName>
                                        </p:attrNameLst>
                                      </p:cBhvr>
                                      <p:tavLst>
                                        <p:tav tm="0">
                                          <p:val>
                                            <p:strVal val="ppt_x"/>
                                          </p:val>
                                        </p:tav>
                                        <p:tav tm="100000">
                                          <p:val>
                                            <p:strVal val="ppt_x"/>
                                          </p:val>
                                        </p:tav>
                                      </p:tavLst>
                                    </p:anim>
                                    <p:anim calcmode="lin" valueType="num">
                                      <p:cBhvr>
                                        <p:cTn id="53" dur="1000"/>
                                        <p:tgtEl>
                                          <p:spTgt spid="24"/>
                                        </p:tgtEl>
                                        <p:attrNameLst>
                                          <p:attrName>ppt_y</p:attrName>
                                        </p:attrNameLst>
                                      </p:cBhvr>
                                      <p:tavLst>
                                        <p:tav tm="0">
                                          <p:val>
                                            <p:strVal val="ppt_y"/>
                                          </p:val>
                                        </p:tav>
                                        <p:tav tm="100000">
                                          <p:val>
                                            <p:strVal val="ppt_y+.1"/>
                                          </p:val>
                                        </p:tav>
                                      </p:tavLst>
                                    </p:anim>
                                    <p:set>
                                      <p:cBhvr>
                                        <p:cTn id="54" dur="1" fill="hold">
                                          <p:stCondLst>
                                            <p:cond delay="999"/>
                                          </p:stCondLst>
                                        </p:cTn>
                                        <p:tgtEl>
                                          <p:spTgt spid="24"/>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000"/>
                                        <p:tgtEl>
                                          <p:spTgt spid="25"/>
                                        </p:tgtEl>
                                      </p:cBhvr>
                                    </p:animEffect>
                                    <p:anim calcmode="lin" valueType="num">
                                      <p:cBhvr>
                                        <p:cTn id="57" dur="1000"/>
                                        <p:tgtEl>
                                          <p:spTgt spid="25"/>
                                        </p:tgtEl>
                                        <p:attrNameLst>
                                          <p:attrName>ppt_x</p:attrName>
                                        </p:attrNameLst>
                                      </p:cBhvr>
                                      <p:tavLst>
                                        <p:tav tm="0">
                                          <p:val>
                                            <p:strVal val="ppt_x"/>
                                          </p:val>
                                        </p:tav>
                                        <p:tav tm="100000">
                                          <p:val>
                                            <p:strVal val="ppt_x"/>
                                          </p:val>
                                        </p:tav>
                                      </p:tavLst>
                                    </p:anim>
                                    <p:anim calcmode="lin" valueType="num">
                                      <p:cBhvr>
                                        <p:cTn id="58" dur="1000"/>
                                        <p:tgtEl>
                                          <p:spTgt spid="25"/>
                                        </p:tgtEl>
                                        <p:attrNameLst>
                                          <p:attrName>ppt_y</p:attrName>
                                        </p:attrNameLst>
                                      </p:cBhvr>
                                      <p:tavLst>
                                        <p:tav tm="0">
                                          <p:val>
                                            <p:strVal val="ppt_y"/>
                                          </p:val>
                                        </p:tav>
                                        <p:tav tm="100000">
                                          <p:val>
                                            <p:strVal val="ppt_y+.1"/>
                                          </p:val>
                                        </p:tav>
                                      </p:tavLst>
                                    </p:anim>
                                    <p:set>
                                      <p:cBhvr>
                                        <p:cTn id="59" dur="1" fill="hold">
                                          <p:stCondLst>
                                            <p:cond delay="999"/>
                                          </p:stCondLst>
                                        </p:cTn>
                                        <p:tgtEl>
                                          <p:spTgt spid="25"/>
                                        </p:tgtEl>
                                        <p:attrNameLst>
                                          <p:attrName>style.visibility</p:attrName>
                                        </p:attrNameLst>
                                      </p:cBhvr>
                                      <p:to>
                                        <p:strVal val="hidden"/>
                                      </p:to>
                                    </p:set>
                                  </p:childTnLst>
                                </p:cTn>
                              </p:par>
                            </p:childTnLst>
                          </p:cTn>
                        </p:par>
                        <p:par>
                          <p:cTn id="60" fill="hold">
                            <p:stCondLst>
                              <p:cond delay="1000"/>
                            </p:stCondLst>
                            <p:childTnLst>
                              <p:par>
                                <p:cTn id="61" presetID="42" presetClass="entr" presetSubtype="0" fill="hold" grpId="0" nodeType="afterEffect">
                                  <p:stCondLst>
                                    <p:cond delay="25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Effect transition="in" filter="fade">
                                      <p:cBhvr>
                                        <p:cTn id="68" dur="1000"/>
                                        <p:tgtEl>
                                          <p:spTgt spid="1028"/>
                                        </p:tgtEl>
                                      </p:cBhvr>
                                    </p:animEffect>
                                    <p:anim calcmode="lin" valueType="num">
                                      <p:cBhvr>
                                        <p:cTn id="69" dur="1000" fill="hold"/>
                                        <p:tgtEl>
                                          <p:spTgt spid="1028"/>
                                        </p:tgtEl>
                                        <p:attrNameLst>
                                          <p:attrName>ppt_x</p:attrName>
                                        </p:attrNameLst>
                                      </p:cBhvr>
                                      <p:tavLst>
                                        <p:tav tm="0">
                                          <p:val>
                                            <p:strVal val="#ppt_x"/>
                                          </p:val>
                                        </p:tav>
                                        <p:tav tm="100000">
                                          <p:val>
                                            <p:strVal val="#ppt_x"/>
                                          </p:val>
                                        </p:tav>
                                      </p:tavLst>
                                    </p:anim>
                                    <p:anim calcmode="lin" valueType="num">
                                      <p:cBhvr>
                                        <p:cTn id="70" dur="1000" fill="hold"/>
                                        <p:tgtEl>
                                          <p:spTgt spid="1028"/>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1000"/>
                                        <p:tgtEl>
                                          <p:spTgt spid="30"/>
                                        </p:tgtEl>
                                      </p:cBhvr>
                                    </p:animEffect>
                                    <p:anim calcmode="lin" valueType="num">
                                      <p:cBhvr>
                                        <p:cTn id="74" dur="1000" fill="hold"/>
                                        <p:tgtEl>
                                          <p:spTgt spid="30"/>
                                        </p:tgtEl>
                                        <p:attrNameLst>
                                          <p:attrName>ppt_x</p:attrName>
                                        </p:attrNameLst>
                                      </p:cBhvr>
                                      <p:tavLst>
                                        <p:tav tm="0">
                                          <p:val>
                                            <p:strVal val="#ppt_x"/>
                                          </p:val>
                                        </p:tav>
                                        <p:tav tm="100000">
                                          <p:val>
                                            <p:strVal val="#ppt_x"/>
                                          </p:val>
                                        </p:tav>
                                      </p:tavLst>
                                    </p:anim>
                                    <p:anim calcmode="lin" valueType="num">
                                      <p:cBhvr>
                                        <p:cTn id="75" dur="1000" fill="hold"/>
                                        <p:tgtEl>
                                          <p:spTgt spid="3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038"/>
                                        </p:tgtEl>
                                        <p:attrNameLst>
                                          <p:attrName>style.visibility</p:attrName>
                                        </p:attrNameLst>
                                      </p:cBhvr>
                                      <p:to>
                                        <p:strVal val="visible"/>
                                      </p:to>
                                    </p:set>
                                    <p:animEffect transition="in" filter="fade">
                                      <p:cBhvr>
                                        <p:cTn id="83" dur="1000"/>
                                        <p:tgtEl>
                                          <p:spTgt spid="1038"/>
                                        </p:tgtEl>
                                      </p:cBhvr>
                                    </p:animEffect>
                                    <p:anim calcmode="lin" valueType="num">
                                      <p:cBhvr>
                                        <p:cTn id="84" dur="1000" fill="hold"/>
                                        <p:tgtEl>
                                          <p:spTgt spid="1038"/>
                                        </p:tgtEl>
                                        <p:attrNameLst>
                                          <p:attrName>ppt_x</p:attrName>
                                        </p:attrNameLst>
                                      </p:cBhvr>
                                      <p:tavLst>
                                        <p:tav tm="0">
                                          <p:val>
                                            <p:strVal val="#ppt_x"/>
                                          </p:val>
                                        </p:tav>
                                        <p:tav tm="100000">
                                          <p:val>
                                            <p:strVal val="#ppt_x"/>
                                          </p:val>
                                        </p:tav>
                                      </p:tavLst>
                                    </p:anim>
                                    <p:anim calcmode="lin" valueType="num">
                                      <p:cBhvr>
                                        <p:cTn id="85" dur="1000" fill="hold"/>
                                        <p:tgtEl>
                                          <p:spTgt spid="103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036"/>
                                        </p:tgtEl>
                                        <p:attrNameLst>
                                          <p:attrName>style.visibility</p:attrName>
                                        </p:attrNameLst>
                                      </p:cBhvr>
                                      <p:to>
                                        <p:strVal val="visible"/>
                                      </p:to>
                                    </p:set>
                                    <p:animEffect transition="in" filter="fade">
                                      <p:cBhvr>
                                        <p:cTn id="88" dur="1000"/>
                                        <p:tgtEl>
                                          <p:spTgt spid="1036"/>
                                        </p:tgtEl>
                                      </p:cBhvr>
                                    </p:animEffect>
                                    <p:anim calcmode="lin" valueType="num">
                                      <p:cBhvr>
                                        <p:cTn id="89" dur="1000" fill="hold"/>
                                        <p:tgtEl>
                                          <p:spTgt spid="1036"/>
                                        </p:tgtEl>
                                        <p:attrNameLst>
                                          <p:attrName>ppt_x</p:attrName>
                                        </p:attrNameLst>
                                      </p:cBhvr>
                                      <p:tavLst>
                                        <p:tav tm="0">
                                          <p:val>
                                            <p:strVal val="#ppt_x"/>
                                          </p:val>
                                        </p:tav>
                                        <p:tav tm="100000">
                                          <p:val>
                                            <p:strVal val="#ppt_x"/>
                                          </p:val>
                                        </p:tav>
                                      </p:tavLst>
                                    </p:anim>
                                    <p:anim calcmode="lin" valueType="num">
                                      <p:cBhvr>
                                        <p:cTn id="90" dur="1000" fill="hold"/>
                                        <p:tgtEl>
                                          <p:spTgt spid="10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P spid="23" grpId="0"/>
      <p:bldP spid="26"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5974713" cy="584775"/>
          </a:xfrm>
          <a:prstGeom prst="rect">
            <a:avLst/>
          </a:prstGeom>
          <a:noFill/>
        </p:spPr>
        <p:txBody>
          <a:bodyPr wrap="none" rtlCol="0">
            <a:spAutoFit/>
          </a:bodyPr>
          <a:lstStyle/>
          <a:p>
            <a:r>
              <a:rPr lang="fr-FR" sz="3200" b="1" dirty="0">
                <a:latin typeface="Century Gothic" panose="020B0502020202020204" pitchFamily="34" charset="0"/>
              </a:rPr>
              <a:t>Validation du Business Model</a:t>
            </a:r>
          </a:p>
        </p:txBody>
      </p:sp>
      <p:sp>
        <p:nvSpPr>
          <p:cNvPr id="5" name="Rectangle 4"/>
          <p:cNvSpPr/>
          <p:nvPr/>
        </p:nvSpPr>
        <p:spPr>
          <a:xfrm>
            <a:off x="756744" y="1351265"/>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51265"/>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57263"/>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57263"/>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smtClean="0">
                <a:solidFill>
                  <a:schemeClr val="tx1"/>
                </a:solidFill>
              </a:rPr>
              <a:t>24,3 M de mobinautes / jour.</a:t>
            </a:r>
          </a:p>
          <a:p>
            <a:pPr marL="285750" indent="-285750">
              <a:buFont typeface="Arial" panose="020B0604020202020204" pitchFamily="34" charset="0"/>
              <a:buChar char="•"/>
            </a:pPr>
            <a:r>
              <a:rPr lang="fr-FR" dirty="0" smtClean="0">
                <a:solidFill>
                  <a:schemeClr val="tx1"/>
                </a:solidFill>
              </a:rPr>
              <a:t>66% des 15 – 34 ans utilisent leurs smartphones quotidiennement.</a:t>
            </a:r>
            <a:endParaRPr lang="fr-FR" dirty="0">
              <a:solidFill>
                <a:schemeClr val="tx1"/>
              </a:solidFill>
            </a:endParaRP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t>Chiffres </a:t>
            </a:r>
            <a:endParaRPr lang="fr-FR" dirty="0"/>
          </a:p>
        </p:txBody>
      </p:sp>
      <p:sp>
        <p:nvSpPr>
          <p:cNvPr id="11" name="Rectangle 10"/>
          <p:cNvSpPr/>
          <p:nvPr/>
        </p:nvSpPr>
        <p:spPr>
          <a:xfrm>
            <a:off x="5055475" y="3668649"/>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668649"/>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Avis sur les sans-abris</a:t>
            </a:r>
          </a:p>
        </p:txBody>
      </p:sp>
      <p:pic>
        <p:nvPicPr>
          <p:cNvPr id="21" name="Imag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50162" y="1407808"/>
            <a:ext cx="370388" cy="370388"/>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3507" y="3721864"/>
            <a:ext cx="377043" cy="377043"/>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256" y="1423643"/>
            <a:ext cx="350714" cy="35071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743" y="3724559"/>
            <a:ext cx="361227" cy="361227"/>
          </a:xfrm>
          <a:prstGeom prst="rect">
            <a:avLst/>
          </a:prstGeom>
        </p:spPr>
      </p:pic>
      <p:sp>
        <p:nvSpPr>
          <p:cNvPr id="16" name="Espace réservé de la date 15"/>
          <p:cNvSpPr>
            <a:spLocks noGrp="1"/>
          </p:cNvSpPr>
          <p:nvPr>
            <p:ph type="dt" sz="half" idx="10"/>
          </p:nvPr>
        </p:nvSpPr>
        <p:spPr>
          <a:xfrm>
            <a:off x="9406370" y="6356350"/>
            <a:ext cx="1177636" cy="365125"/>
          </a:xfrm>
        </p:spPr>
        <p:txBody>
          <a:bodyPr/>
          <a:lstStyle/>
          <a:p>
            <a:fld id="{220661AD-1B71-485D-A7E1-574C8FA96CD8}" type="datetime1">
              <a:rPr lang="fr-FR" smtClean="0"/>
              <a:t>22/05/2017</a:t>
            </a:fld>
            <a:endParaRPr lang="fr-FR"/>
          </a:p>
        </p:txBody>
      </p:sp>
      <p:sp>
        <p:nvSpPr>
          <p:cNvPr id="26" name="Espace réservé du pied de page 2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7" name="Espace réservé du numéro de diapositive 26"/>
          <p:cNvSpPr>
            <a:spLocks noGrp="1"/>
          </p:cNvSpPr>
          <p:nvPr>
            <p:ph type="sldNum" sz="quarter" idx="12"/>
          </p:nvPr>
        </p:nvSpPr>
        <p:spPr>
          <a:xfrm>
            <a:off x="10951151" y="6356350"/>
            <a:ext cx="858982" cy="365125"/>
          </a:xfrm>
        </p:spPr>
        <p:txBody>
          <a:bodyPr/>
          <a:lstStyle/>
          <a:p>
            <a:fld id="{EA27A45B-77EB-4839-A102-834B06C26C52}" type="slidenum">
              <a:rPr lang="fr-FR" smtClean="0"/>
              <a:t>13</a:t>
            </a:fld>
            <a:r>
              <a:rPr lang="fr-FR" dirty="0" smtClean="0"/>
              <a:t>/20</a:t>
            </a:r>
            <a:endParaRPr lang="fr-FR" dirty="0"/>
          </a:p>
        </p:txBody>
      </p:sp>
      <p:pic>
        <p:nvPicPr>
          <p:cNvPr id="24" name="Image 2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9" name="ZoneTexte 18"/>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6118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1072830" y="2274837"/>
            <a:ext cx="10046340"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Où en sommes nous ?</a:t>
            </a:r>
          </a:p>
          <a:p>
            <a:r>
              <a:rPr lang="fr-FR" sz="7200" b="1" dirty="0">
                <a:solidFill>
                  <a:schemeClr val="bg1"/>
                </a:solidFill>
                <a:latin typeface="Century Gothic" panose="020B0502020202020204" pitchFamily="34" charset="0"/>
              </a:rPr>
              <a:t>	</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2068145913"/>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2393604" cy="584775"/>
          </a:xfrm>
          <a:prstGeom prst="rect">
            <a:avLst/>
          </a:prstGeom>
          <a:noFill/>
        </p:spPr>
        <p:txBody>
          <a:bodyPr wrap="none" rtlCol="0">
            <a:spAutoFit/>
          </a:bodyPr>
          <a:lstStyle/>
          <a:p>
            <a:r>
              <a:rPr lang="fr-FR" sz="3200" b="1" dirty="0">
                <a:latin typeface="Century Gothic" panose="020B0502020202020204" pitchFamily="34" charset="0"/>
              </a:rPr>
              <a:t>Partenaires</a:t>
            </a:r>
          </a:p>
        </p:txBody>
      </p:sp>
      <p:sp>
        <p:nvSpPr>
          <p:cNvPr id="6" name="ZoneTexte 5"/>
          <p:cNvSpPr txBox="1"/>
          <p:nvPr/>
        </p:nvSpPr>
        <p:spPr>
          <a:xfrm>
            <a:off x="1544854" y="1701298"/>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4854" y="2315551"/>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0648" y="2397855"/>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6172683" y="2315551"/>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6217156" y="1701298"/>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5">
            <a:extLst>
              <a:ext uri="{28A0092B-C50C-407E-A947-70E740481C1C}">
                <a14:useLocalDpi xmlns:a14="http://schemas.microsoft.com/office/drawing/2010/main" val="0"/>
              </a:ext>
            </a:extLst>
          </a:blip>
          <a:srcRect l="12277" t="26504" r="13089" b="24967"/>
          <a:stretch/>
        </p:blipFill>
        <p:spPr bwMode="auto">
          <a:xfrm>
            <a:off x="6217156" y="3330244"/>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a:xfrm>
            <a:off x="9406370" y="6356350"/>
            <a:ext cx="1177636" cy="365125"/>
          </a:xfrm>
        </p:spPr>
        <p:txBody>
          <a:bodyPr/>
          <a:lstStyle/>
          <a:p>
            <a:fld id="{58269533-4BAE-4DA6-940F-00FD3C2AB0CA}" type="datetime1">
              <a:rPr lang="fr-FR" smtClean="0"/>
              <a:t>22/05/2017</a:t>
            </a:fld>
            <a:endParaRPr lang="fr-F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15</a:t>
            </a:fld>
            <a:r>
              <a:rPr lang="fr-FR" dirty="0" smtClean="0"/>
              <a:t>/20</a:t>
            </a:r>
            <a:endParaRPr lang="fr-FR" dirty="0"/>
          </a:p>
        </p:txBody>
      </p:sp>
      <p:pic>
        <p:nvPicPr>
          <p:cNvPr id="20" name="Image 1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3" name="ZoneTexte 12"/>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079627257"/>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22/05/2017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842992" cy="584775"/>
          </a:xfrm>
          <a:prstGeom prst="rect">
            <a:avLst/>
          </a:prstGeom>
          <a:noFill/>
        </p:spPr>
        <p:txBody>
          <a:bodyPr wrap="none" rtlCol="0">
            <a:spAutoFit/>
          </a:bodyPr>
          <a:lstStyle/>
          <a:p>
            <a:r>
              <a:rPr lang="fr-FR" sz="3200" b="1" dirty="0">
                <a:latin typeface="Century Gothic" panose="020B0502020202020204" pitchFamily="34" charset="0"/>
              </a:rPr>
              <a:t>Système de parrainage</a:t>
            </a:r>
          </a:p>
        </p:txBody>
      </p:sp>
      <p:pic>
        <p:nvPicPr>
          <p:cNvPr id="15" name="Image 14"/>
          <p:cNvPicPr>
            <a:picLocks noChangeAspect="1"/>
          </p:cNvPicPr>
          <p:nvPr/>
        </p:nvPicPr>
        <p:blipFill>
          <a:blip r:embed="rId3"/>
          <a:stretch>
            <a:fillRect/>
          </a:stretch>
        </p:blipFill>
        <p:spPr>
          <a:xfrm>
            <a:off x="703825" y="1937988"/>
            <a:ext cx="2143125" cy="2143125"/>
          </a:xfrm>
          <a:prstGeom prst="rect">
            <a:avLst/>
          </a:prstGeom>
        </p:spPr>
      </p:pic>
      <p:pic>
        <p:nvPicPr>
          <p:cNvPr id="17" name="Picture 2" descr="Afficher l'image d'origin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0378" t="-229" r="17874" b="60570"/>
          <a:stretch/>
        </p:blipFill>
        <p:spPr bwMode="auto">
          <a:xfrm>
            <a:off x="3435874" y="1937988"/>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5">
            <a:clrChange>
              <a:clrFrom>
                <a:srgbClr val="000000"/>
              </a:clrFrom>
              <a:clrTo>
                <a:srgbClr val="000000">
                  <a:alpha val="0"/>
                </a:srgbClr>
              </a:clrTo>
            </a:clrChange>
          </a:blip>
          <a:stretch>
            <a:fillRect/>
          </a:stretch>
        </p:blipFill>
        <p:spPr>
          <a:xfrm>
            <a:off x="6280833" y="2139140"/>
            <a:ext cx="2472403" cy="1740823"/>
          </a:xfrm>
          <a:prstGeom prst="rect">
            <a:avLst/>
          </a:prstGeom>
        </p:spPr>
      </p:pic>
      <p:sp>
        <p:nvSpPr>
          <p:cNvPr id="3" name="ZoneTexte 2"/>
          <p:cNvSpPr txBox="1"/>
          <p:nvPr/>
        </p:nvSpPr>
        <p:spPr>
          <a:xfrm>
            <a:off x="1167688" y="4264394"/>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18897" y="4264394"/>
            <a:ext cx="889987" cy="646331"/>
          </a:xfrm>
          <a:prstGeom prst="rect">
            <a:avLst/>
          </a:prstGeom>
          <a:noFill/>
        </p:spPr>
        <p:txBody>
          <a:bodyPr wrap="none" rtlCol="0">
            <a:spAutoFit/>
          </a:bodyPr>
          <a:lstStyle/>
          <a:p>
            <a:pPr algn="ctr"/>
            <a:r>
              <a:rPr lang="fr-FR" dirty="0"/>
              <a:t>Claudio</a:t>
            </a:r>
          </a:p>
          <a:p>
            <a:pPr algn="ctr"/>
            <a:r>
              <a:rPr lang="fr-FR" dirty="0"/>
              <a:t>CAPÉO</a:t>
            </a: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16</a:t>
            </a:fld>
            <a:r>
              <a:rPr lang="fr-FR" dirty="0" smtClean="0"/>
              <a:t>/20</a:t>
            </a:r>
            <a:endParaRPr lang="fr-FR" dirty="0"/>
          </a:p>
        </p:txBody>
      </p:sp>
      <p:pic>
        <p:nvPicPr>
          <p:cNvPr id="23" name="Image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b="1" u="sng"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0157222"/>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6744" y="409904"/>
            <a:ext cx="1893467" cy="584775"/>
          </a:xfrm>
          <a:prstGeom prst="rect">
            <a:avLst/>
          </a:prstGeom>
          <a:noFill/>
        </p:spPr>
        <p:txBody>
          <a:bodyPr wrap="none" rtlCol="0">
            <a:spAutoFit/>
          </a:bodyPr>
          <a:lstStyle/>
          <a:p>
            <a:r>
              <a:rPr lang="fr-FR" sz="3200" b="1" dirty="0">
                <a:latin typeface="Century Gothic" panose="020B0502020202020204" pitchFamily="34" charset="0"/>
              </a:rPr>
              <a:t>L’équipe</a:t>
            </a:r>
          </a:p>
        </p:txBody>
      </p:sp>
      <p:sp>
        <p:nvSpPr>
          <p:cNvPr id="6" name="Espace réservé de la date 5"/>
          <p:cNvSpPr>
            <a:spLocks noGrp="1"/>
          </p:cNvSpPr>
          <p:nvPr>
            <p:ph type="dt" sz="half" idx="10"/>
          </p:nvPr>
        </p:nvSpPr>
        <p:spPr>
          <a:xfrm>
            <a:off x="9406370" y="6356350"/>
            <a:ext cx="1177636" cy="365125"/>
          </a:xfrm>
        </p:spPr>
        <p:txBody>
          <a:bodyPr/>
          <a:lstStyle/>
          <a:p>
            <a:fld id="{8581255D-D9D4-42C3-8C1B-226A16E130AD}" type="datetime1">
              <a:rPr lang="fr-FR" smtClean="0"/>
              <a:t>22/05/2017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8" name="Espace réservé du numéro de diapositive 7"/>
          <p:cNvSpPr>
            <a:spLocks noGrp="1"/>
          </p:cNvSpPr>
          <p:nvPr>
            <p:ph type="sldNum" sz="quarter" idx="12"/>
          </p:nvPr>
        </p:nvSpPr>
        <p:spPr>
          <a:xfrm>
            <a:off x="10951151" y="6356350"/>
            <a:ext cx="858982" cy="365125"/>
          </a:xfrm>
        </p:spPr>
        <p:txBody>
          <a:bodyPr/>
          <a:lstStyle/>
          <a:p>
            <a:fld id="{EA27A45B-77EB-4839-A102-834B06C26C52}" type="slidenum">
              <a:rPr lang="fr-FR" smtClean="0"/>
              <a:t>17</a:t>
            </a:fld>
            <a:r>
              <a:rPr lang="fr-FR" dirty="0" smtClean="0"/>
              <a:t>/20</a:t>
            </a:r>
            <a:endParaRPr lang="fr-FR" dirty="0"/>
          </a:p>
        </p:txBody>
      </p:sp>
      <p:pic>
        <p:nvPicPr>
          <p:cNvPr id="3" name="Image 2" descr="Une image contenant intérieur, personne, ordinateur, portable&#10;&#10;Description générée avec un niveau de confiance très élevé"/>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909" y="1133172"/>
            <a:ext cx="5487166" cy="4344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Une image contenant mur, personne, homme, intérieur&#10;&#10;Description générée avec un niveau de confiance très élevé"/>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301" y="1009379"/>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mur, homme, personne, intérieur&#10;&#10;Description générée avec un niveau de confiance très élevé"/>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301" y="2742025"/>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Image 19" descr="Une image contenant homme, mur, verres, personne&#10;&#10;Description générée avec un niveau de confiance très élevé"/>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8301" y="4474671"/>
            <a:ext cx="1422400" cy="142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ZoneTexte 21"/>
          <p:cNvSpPr txBox="1"/>
          <p:nvPr/>
        </p:nvSpPr>
        <p:spPr>
          <a:xfrm>
            <a:off x="4543258" y="1258914"/>
            <a:ext cx="3230372" cy="800219"/>
          </a:xfrm>
          <a:prstGeom prst="rect">
            <a:avLst/>
          </a:prstGeom>
          <a:noFill/>
        </p:spPr>
        <p:txBody>
          <a:bodyPr wrap="none" rtlCol="0">
            <a:spAutoFit/>
          </a:bodyPr>
          <a:lstStyle/>
          <a:p>
            <a:r>
              <a:rPr lang="fr-FR" dirty="0">
                <a:latin typeface="Century Gothic" panose="020B0502020202020204" pitchFamily="34" charset="0"/>
              </a:rPr>
              <a:t>Clément VACHET</a:t>
            </a:r>
          </a:p>
          <a:p>
            <a:r>
              <a:rPr lang="fr-FR" sz="1400" dirty="0">
                <a:latin typeface="Century Gothic" panose="020B0502020202020204" pitchFamily="34" charset="0"/>
              </a:rPr>
              <a:t>Responsable Web et Commercial</a:t>
            </a:r>
          </a:p>
          <a:p>
            <a:r>
              <a:rPr lang="fr-FR" sz="1400" dirty="0">
                <a:latin typeface="Century Gothic" panose="020B0502020202020204" pitchFamily="34" charset="0"/>
              </a:rPr>
              <a:t>Vice-président de l’association</a:t>
            </a:r>
          </a:p>
        </p:txBody>
      </p:sp>
      <p:sp>
        <p:nvSpPr>
          <p:cNvPr id="23" name="ZoneTexte 22"/>
          <p:cNvSpPr txBox="1"/>
          <p:nvPr/>
        </p:nvSpPr>
        <p:spPr>
          <a:xfrm>
            <a:off x="4543258" y="2991560"/>
            <a:ext cx="3882794" cy="800219"/>
          </a:xfrm>
          <a:prstGeom prst="rect">
            <a:avLst/>
          </a:prstGeom>
          <a:noFill/>
        </p:spPr>
        <p:txBody>
          <a:bodyPr wrap="none" rtlCol="0">
            <a:spAutoFit/>
          </a:bodyPr>
          <a:lstStyle/>
          <a:p>
            <a:r>
              <a:rPr lang="fr-FR" dirty="0">
                <a:latin typeface="Century Gothic" panose="020B0502020202020204" pitchFamily="34" charset="0"/>
              </a:rPr>
              <a:t>Maxime RIFFLART</a:t>
            </a:r>
          </a:p>
          <a:p>
            <a:r>
              <a:rPr lang="fr-FR" sz="1400" dirty="0">
                <a:latin typeface="Century Gothic" panose="020B0502020202020204" pitchFamily="34" charset="0"/>
              </a:rPr>
              <a:t>Responsable Administratif et Commercial</a:t>
            </a:r>
          </a:p>
          <a:p>
            <a:r>
              <a:rPr lang="fr-FR" sz="1400" dirty="0">
                <a:latin typeface="Century Gothic" panose="020B0502020202020204" pitchFamily="34" charset="0"/>
              </a:rPr>
              <a:t>Président de l’association</a:t>
            </a:r>
          </a:p>
        </p:txBody>
      </p:sp>
      <p:sp>
        <p:nvSpPr>
          <p:cNvPr id="24" name="ZoneTexte 23"/>
          <p:cNvSpPr txBox="1"/>
          <p:nvPr/>
        </p:nvSpPr>
        <p:spPr>
          <a:xfrm>
            <a:off x="4543257" y="4785761"/>
            <a:ext cx="3419526" cy="800219"/>
          </a:xfrm>
          <a:prstGeom prst="rect">
            <a:avLst/>
          </a:prstGeom>
          <a:noFill/>
        </p:spPr>
        <p:txBody>
          <a:bodyPr wrap="none" rtlCol="0">
            <a:spAutoFit/>
          </a:bodyPr>
          <a:lstStyle/>
          <a:p>
            <a:r>
              <a:rPr lang="fr-FR" dirty="0">
                <a:latin typeface="Century Gothic" panose="020B0502020202020204" pitchFamily="34" charset="0"/>
              </a:rPr>
              <a:t>Axel GAUVRIT</a:t>
            </a:r>
          </a:p>
          <a:p>
            <a:r>
              <a:rPr lang="fr-FR" sz="1400" dirty="0">
                <a:latin typeface="Century Gothic" panose="020B0502020202020204" pitchFamily="34" charset="0"/>
              </a:rPr>
              <a:t>Responsable Développement Mobile</a:t>
            </a:r>
          </a:p>
          <a:p>
            <a:r>
              <a:rPr lang="fr-FR" sz="1400" dirty="0">
                <a:latin typeface="Century Gothic" panose="020B0502020202020204" pitchFamily="34" charset="0"/>
              </a:rPr>
              <a:t>Secrétaire de l’association</a:t>
            </a:r>
          </a:p>
        </p:txBody>
      </p:sp>
      <p:pic>
        <p:nvPicPr>
          <p:cNvPr id="25" name="Image 2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9" name="ZoneTexte 18"/>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167781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anim calcmode="lin" valueType="num">
                                      <p:cBhvr>
                                        <p:cTn id="31" dur="1000" fill="hold"/>
                                        <p:tgtEl>
                                          <p:spTgt spid="23"/>
                                        </p:tgtEl>
                                        <p:attrNameLst>
                                          <p:attrName>ppt_x</p:attrName>
                                        </p:attrNameLst>
                                      </p:cBhvr>
                                      <p:tavLst>
                                        <p:tav tm="0">
                                          <p:val>
                                            <p:strVal val="#ppt_x"/>
                                          </p:val>
                                        </p:tav>
                                        <p:tav tm="100000">
                                          <p:val>
                                            <p:strVal val="#ppt_x"/>
                                          </p:val>
                                        </p:tav>
                                      </p:tavLst>
                                    </p:anim>
                                    <p:anim calcmode="lin" valueType="num">
                                      <p:cBhvr>
                                        <p:cTn id="3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4397458" y="2828836"/>
            <a:ext cx="3397084" cy="1200329"/>
          </a:xfrm>
          <a:prstGeom prst="rect">
            <a:avLst/>
          </a:prstGeom>
          <a:noFill/>
        </p:spPr>
        <p:txBody>
          <a:bodyPr wrap="none" rtlCol="0">
            <a:spAutoFit/>
          </a:bodyPr>
          <a:lstStyle/>
          <a:p>
            <a:r>
              <a:rPr lang="fr-FR" sz="7200" b="1" dirty="0" smtClean="0">
                <a:solidFill>
                  <a:schemeClr val="bg1"/>
                </a:solidFill>
                <a:latin typeface="Century Gothic" panose="020B0502020202020204" pitchFamily="34" charset="0"/>
              </a:rPr>
              <a:t>Impact</a:t>
            </a:r>
            <a:endParaRPr lang="fr-FR" sz="72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9980082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22/05/2017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020652" cy="584775"/>
          </a:xfrm>
          <a:prstGeom prst="rect">
            <a:avLst/>
          </a:prstGeom>
          <a:noFill/>
        </p:spPr>
        <p:txBody>
          <a:bodyPr wrap="none" rtlCol="0">
            <a:spAutoFit/>
          </a:bodyPr>
          <a:lstStyle/>
          <a:p>
            <a:r>
              <a:rPr lang="fr-FR" sz="3200" b="1" dirty="0" smtClean="0">
                <a:latin typeface="Century Gothic" panose="020B0502020202020204" pitchFamily="34" charset="0"/>
              </a:rPr>
              <a:t>Vision à long terme</a:t>
            </a:r>
            <a:endParaRPr lang="fr-FR" sz="3200" b="1" dirty="0">
              <a:latin typeface="Century Gothic" panose="020B0502020202020204" pitchFamily="34" charset="0"/>
            </a:endParaRP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19</a:t>
            </a:fld>
            <a:r>
              <a:rPr lang="fr-FR" dirty="0" smtClean="0"/>
              <a:t>/20</a:t>
            </a:r>
            <a:endParaRPr lang="fr-FR" dirty="0"/>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a:t>
            </a:r>
            <a:r>
              <a:rPr lang="fr-FR" dirty="0" smtClean="0">
                <a:solidFill>
                  <a:schemeClr val="bg1"/>
                </a:solidFill>
                <a:latin typeface="Century Gothic" panose="020B0502020202020204" pitchFamily="34" charset="0"/>
              </a:rPr>
              <a:t>Quel est le projet</a:t>
            </a:r>
          </a:p>
          <a:p>
            <a:endParaRPr lang="fr-FR" b="1" u="sng"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smtClean="0">
                <a:solidFill>
                  <a:schemeClr val="bg1"/>
                </a:solidFill>
                <a:latin typeface="Century Gothic" panose="020B0502020202020204" pitchFamily="34" charset="0"/>
              </a:rPr>
              <a:t>IV. Impact et vision</a:t>
            </a:r>
            <a:endParaRPr lang="fr-FR" b="1" u="sng"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pic>
        <p:nvPicPr>
          <p:cNvPr id="2052" name="Picture 4" descr="The price above mentioned is only indicative and includes cos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03" y="2342494"/>
            <a:ext cx="3414305" cy="22670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farm2.staticflickr.com/1556/25914257486_f91180741e_k.jp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282661" y="2345799"/>
            <a:ext cx="3396519" cy="226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75830"/>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3D860E5-B3BC-4834-A5A7-623BD1A2391F}" type="datetime1">
              <a:rPr lang="fr-FR" smtClean="0"/>
              <a:t>22/05/2017</a:t>
            </a:fld>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a:t>
            </a:fld>
            <a:r>
              <a:rPr lang="fr-FR" dirty="0" smtClean="0"/>
              <a:t>/20</a:t>
            </a:r>
            <a:endParaRPr lang="fr-FR" dirty="0"/>
          </a:p>
        </p:txBody>
      </p:sp>
      <p:sp>
        <p:nvSpPr>
          <p:cNvPr id="11" name="ZoneTexte 10"/>
          <p:cNvSpPr txBox="1"/>
          <p:nvPr/>
        </p:nvSpPr>
        <p:spPr>
          <a:xfrm>
            <a:off x="756744" y="409904"/>
            <a:ext cx="2576346" cy="584775"/>
          </a:xfrm>
          <a:prstGeom prst="rect">
            <a:avLst/>
          </a:prstGeom>
          <a:noFill/>
        </p:spPr>
        <p:txBody>
          <a:bodyPr wrap="none" rtlCol="0">
            <a:spAutoFit/>
          </a:bodyPr>
          <a:lstStyle/>
          <a:p>
            <a:r>
              <a:rPr lang="fr-FR" sz="3200" b="1" dirty="0" smtClean="0">
                <a:latin typeface="Century Gothic" panose="020B0502020202020204" pitchFamily="34" charset="0"/>
              </a:rPr>
              <a:t>Introduction</a:t>
            </a:r>
            <a:endParaRPr lang="fr-FR" sz="3200" b="1" dirty="0">
              <a:latin typeface="Century Gothic" panose="020B0502020202020204" pitchFamily="34" charset="0"/>
            </a:endParaRPr>
          </a:p>
        </p:txBody>
      </p:sp>
      <p:pic>
        <p:nvPicPr>
          <p:cNvPr id="10" name="Image 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a:t>
            </a:r>
            <a:r>
              <a:rPr lang="fr-FR" b="1" u="sng" dirty="0" smtClean="0">
                <a:solidFill>
                  <a:schemeClr val="bg1"/>
                </a:solidFill>
                <a:latin typeface="Century Gothic" panose="020B0502020202020204" pitchFamily="34" charset="0"/>
              </a:rPr>
              <a:t>Besoin</a:t>
            </a:r>
            <a:endParaRPr lang="fr-FR" b="1" u="sng"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a:t>
            </a:r>
            <a:r>
              <a:rPr lang="fr-FR"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pic>
        <p:nvPicPr>
          <p:cNvPr id="2" name="Picture 2" descr="Paris le 27 janvier 2013. SDF Sans Domicile Fixe sans abris entoure d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032" y="1131460"/>
            <a:ext cx="6751426" cy="4499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103093"/>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9406370" y="6356350"/>
            <a:ext cx="1177636" cy="365125"/>
          </a:xfrm>
        </p:spPr>
        <p:txBody>
          <a:bodyPr/>
          <a:lstStyle/>
          <a:p>
            <a:fld id="{8291CEE9-30DE-4D99-B436-63B019661403}" type="datetime1">
              <a:rPr lang="fr-FR" smtClean="0"/>
              <a:t>22/05/2017</a:t>
            </a:fld>
            <a:endParaRPr lang="fr-F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020652" cy="584775"/>
          </a:xfrm>
          <a:prstGeom prst="rect">
            <a:avLst/>
          </a:prstGeom>
          <a:noFill/>
        </p:spPr>
        <p:txBody>
          <a:bodyPr wrap="none" rtlCol="0">
            <a:spAutoFit/>
          </a:bodyPr>
          <a:lstStyle/>
          <a:p>
            <a:r>
              <a:rPr lang="fr-FR" sz="3200" b="1" dirty="0" smtClean="0">
                <a:latin typeface="Century Gothic" panose="020B0502020202020204" pitchFamily="34" charset="0"/>
              </a:rPr>
              <a:t>Vision à long terme</a:t>
            </a:r>
            <a:endParaRPr lang="fr-FR" sz="3200" b="1" dirty="0">
              <a:latin typeface="Century Gothic" panose="020B0502020202020204" pitchFamily="34" charset="0"/>
            </a:endParaRPr>
          </a:p>
        </p:txBody>
      </p:sp>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20</a:t>
            </a:fld>
            <a:r>
              <a:rPr lang="fr-FR" dirty="0" smtClean="0"/>
              <a:t>/20</a:t>
            </a:r>
            <a:endParaRPr lang="fr-FR" dirty="0"/>
          </a:p>
        </p:txBody>
      </p:sp>
      <p:pic>
        <p:nvPicPr>
          <p:cNvPr id="23" name="Imag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a:t>
            </a:r>
            <a:r>
              <a:rPr lang="fr-FR" dirty="0" smtClean="0">
                <a:solidFill>
                  <a:schemeClr val="bg1"/>
                </a:solidFill>
                <a:latin typeface="Century Gothic" panose="020B0502020202020204" pitchFamily="34" charset="0"/>
              </a:rPr>
              <a:t>Quel est le projet</a:t>
            </a:r>
          </a:p>
          <a:p>
            <a:endParaRPr lang="fr-FR" b="1" u="sng"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smtClean="0">
                <a:solidFill>
                  <a:schemeClr val="bg1"/>
                </a:solidFill>
                <a:latin typeface="Century Gothic" panose="020B0502020202020204" pitchFamily="34" charset="0"/>
              </a:rPr>
              <a:t>IV. Impact et vision</a:t>
            </a:r>
            <a:endParaRPr lang="fr-FR" b="1" u="sng"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pic>
        <p:nvPicPr>
          <p:cNvPr id="3074" name="Picture 2" descr="Le COURS d’éducation à la philosophie et à la citoyenneté - L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410" y="1252063"/>
            <a:ext cx="5567971" cy="434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673251"/>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78867"/>
          </a:xfrm>
          <a:prstGeom prst="rect">
            <a:avLst/>
          </a:prstGeom>
        </p:spPr>
      </p:pic>
      <p:sp>
        <p:nvSpPr>
          <p:cNvPr id="11" name="ZoneTexte 10"/>
          <p:cNvSpPr txBox="1"/>
          <p:nvPr/>
        </p:nvSpPr>
        <p:spPr>
          <a:xfrm>
            <a:off x="2957160" y="2828836"/>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spTree>
    <p:extLst>
      <p:ext uri="{BB962C8B-B14F-4D97-AF65-F5344CB8AC3E}">
        <p14:creationId xmlns:p14="http://schemas.microsoft.com/office/powerpoint/2010/main" val="2008695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4" name="Espace réservé de la date 3"/>
          <p:cNvSpPr>
            <a:spLocks noGrp="1"/>
          </p:cNvSpPr>
          <p:nvPr>
            <p:ph type="dt" sz="half" idx="10"/>
          </p:nvPr>
        </p:nvSpPr>
        <p:spPr/>
        <p:txBody>
          <a:bodyPr/>
          <a:lstStyle/>
          <a:p>
            <a:fld id="{7DBC223A-2C9F-4143-9BD7-0730DE251335}" type="datetime1">
              <a:rPr lang="fr-FR" smtClean="0"/>
              <a:t>22/05/2017</a:t>
            </a:fld>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22</a:t>
            </a:fld>
            <a:r>
              <a:rPr lang="fr-FR" smtClean="0"/>
              <a:t>/20</a:t>
            </a:r>
            <a:endParaRPr lang="fr-FR" dirty="0"/>
          </a:p>
        </p:txBody>
      </p:sp>
      <p:sp>
        <p:nvSpPr>
          <p:cNvPr id="7" name="ZoneTexte 6"/>
          <p:cNvSpPr txBox="1"/>
          <p:nvPr/>
        </p:nvSpPr>
        <p:spPr>
          <a:xfrm>
            <a:off x="708049" y="2131733"/>
            <a:ext cx="4721164" cy="2246769"/>
          </a:xfrm>
          <a:prstGeom prst="rect">
            <a:avLst/>
          </a:prstGeom>
          <a:noFill/>
        </p:spPr>
        <p:txBody>
          <a:bodyPr wrap="none" rtlCol="0">
            <a:spAutoFit/>
          </a:bodyPr>
          <a:lstStyle/>
          <a:p>
            <a:pPr marL="285750" indent="-285750">
              <a:buFont typeface="Arial" panose="020B0604020202020204" pitchFamily="34" charset="0"/>
              <a:buChar char="•"/>
            </a:pPr>
            <a:r>
              <a:rPr lang="fr-FR" sz="2000" dirty="0">
                <a:latin typeface="Century Gothic" panose="020B0502020202020204" pitchFamily="34" charset="0"/>
              </a:rPr>
              <a:t>Un projet multidisciplinaire </a:t>
            </a:r>
          </a:p>
          <a:p>
            <a:r>
              <a:rPr lang="fr-FR" sz="2000" dirty="0">
                <a:latin typeface="Century Gothic" panose="020B0502020202020204" pitchFamily="34" charset="0"/>
              </a:rPr>
              <a:t>     passionnant</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très bonne opportunité</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action concrète, qui impacte</a:t>
            </a:r>
          </a:p>
          <a:p>
            <a:r>
              <a:rPr lang="fr-FR" sz="2000" dirty="0">
                <a:latin typeface="Century Gothic" panose="020B0502020202020204" pitchFamily="34" charset="0"/>
              </a:rPr>
              <a:t>     la vie des plus démunies.</a:t>
            </a:r>
          </a:p>
        </p:txBody>
      </p:sp>
      <p:pic>
        <p:nvPicPr>
          <p:cNvPr id="8" name="Image 7"/>
          <p:cNvPicPr>
            <a:picLocks noChangeAspect="1"/>
          </p:cNvPicPr>
          <p:nvPr/>
        </p:nvPicPr>
        <p:blipFill rotWithShape="1">
          <a:blip r:embed="rId2">
            <a:extLst>
              <a:ext uri="{28A0092B-C50C-407E-A947-70E740481C1C}">
                <a14:useLocalDpi xmlns:a14="http://schemas.microsoft.com/office/drawing/2010/main" val="0"/>
              </a:ext>
            </a:extLst>
          </a:blip>
          <a:srcRect l="14415" r="15139" b="96"/>
          <a:stretch/>
        </p:blipFill>
        <p:spPr>
          <a:xfrm>
            <a:off x="5879915" y="2228670"/>
            <a:ext cx="2976643" cy="2218111"/>
          </a:xfrm>
          <a:prstGeom prst="rect">
            <a:avLst/>
          </a:prstGeom>
        </p:spPr>
      </p:pic>
    </p:spTree>
    <p:extLst>
      <p:ext uri="{BB962C8B-B14F-4D97-AF65-F5344CB8AC3E}">
        <p14:creationId xmlns:p14="http://schemas.microsoft.com/office/powerpoint/2010/main" val="3043810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7DBC223A-2C9F-4143-9BD7-0730DE251335}" type="datetime1">
              <a:rPr lang="fr-FR" smtClean="0"/>
              <a:t>22/05/2017</a:t>
            </a:fld>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23</a:t>
            </a:fld>
            <a:r>
              <a:rPr lang="fr-FR" smtClean="0"/>
              <a:t>/20</a:t>
            </a:r>
            <a:endParaRPr lang="fr-FR" dirty="0"/>
          </a:p>
        </p:txBody>
      </p:sp>
      <p:sp>
        <p:nvSpPr>
          <p:cNvPr id="7" name="ZoneTexte 6"/>
          <p:cNvSpPr txBox="1"/>
          <p:nvPr/>
        </p:nvSpPr>
        <p:spPr>
          <a:xfrm>
            <a:off x="241738" y="366225"/>
            <a:ext cx="3243196" cy="584775"/>
          </a:xfrm>
          <a:prstGeom prst="rect">
            <a:avLst/>
          </a:prstGeom>
          <a:noFill/>
        </p:spPr>
        <p:txBody>
          <a:bodyPr wrap="none" rtlCol="0">
            <a:spAutoFit/>
          </a:bodyPr>
          <a:lstStyle/>
          <a:p>
            <a:r>
              <a:rPr lang="fr-FR" sz="3200" b="1" dirty="0">
                <a:latin typeface="Century Gothic" panose="020B0502020202020204" pitchFamily="34" charset="0"/>
              </a:rPr>
              <a:t>Restez informés</a:t>
            </a:r>
          </a:p>
        </p:txBody>
      </p:sp>
      <p:pic>
        <p:nvPicPr>
          <p:cNvPr id="8" name="Picture 6" descr="Afficher l'image d'origin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15" y="972951"/>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934860" y="1958946"/>
            <a:ext cx="4897110" cy="584775"/>
          </a:xfrm>
          <a:prstGeom prst="rect">
            <a:avLst/>
          </a:prstGeom>
          <a:noFill/>
        </p:spPr>
        <p:txBody>
          <a:bodyPr wrap="none" rtlCol="0">
            <a:spAutoFit/>
          </a:bodyPr>
          <a:lstStyle/>
          <a:p>
            <a:r>
              <a:rPr lang="fr-FR" sz="3200" b="1" dirty="0"/>
              <a:t>Facebook.com/</a:t>
            </a:r>
            <a:r>
              <a:rPr lang="fr-FR" sz="3200" b="1" dirty="0" err="1"/>
              <a:t>SuspenDons</a:t>
            </a:r>
            <a:endParaRPr lang="fr-FR" sz="3200" b="1" dirty="0"/>
          </a:p>
        </p:txBody>
      </p:sp>
      <p:pic>
        <p:nvPicPr>
          <p:cNvPr id="10" name="Imag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1738" y="3366308"/>
            <a:ext cx="3536150" cy="1884494"/>
          </a:xfrm>
          <a:prstGeom prst="rect">
            <a:avLst/>
          </a:prstGeom>
        </p:spPr>
      </p:pic>
      <p:sp>
        <p:nvSpPr>
          <p:cNvPr id="11" name="ZoneTexte 10"/>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a:t>
            </a:r>
            <a:r>
              <a:rPr lang="fr-FR"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smtClean="0">
                <a:solidFill>
                  <a:schemeClr val="bg1"/>
                </a:solidFill>
                <a:latin typeface="Century Gothic" panose="020B0502020202020204" pitchFamily="34" charset="0"/>
              </a:rPr>
              <a:t>V</a:t>
            </a:r>
            <a:r>
              <a:rPr lang="fr-FR" b="1" u="sng" dirty="0">
                <a:solidFill>
                  <a:schemeClr val="bg1"/>
                </a:solidFill>
                <a:latin typeface="Century Gothic" panose="020B0502020202020204" pitchFamily="34" charset="0"/>
              </a:rPr>
              <a:t>. </a:t>
            </a:r>
            <a:r>
              <a:rPr lang="fr-FR" b="1" u="sng" dirty="0" smtClean="0">
                <a:solidFill>
                  <a:schemeClr val="bg1"/>
                </a:solidFill>
                <a:latin typeface="Century Gothic" panose="020B0502020202020204" pitchFamily="34" charset="0"/>
              </a:rPr>
              <a:t>Conclusion</a:t>
            </a:r>
            <a:endParaRPr lang="fr-FR" b="1"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130498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Remerciements</a:t>
            </a:r>
            <a:endParaRPr lang="fr-FR" dirty="0"/>
          </a:p>
        </p:txBody>
      </p:sp>
      <p:sp>
        <p:nvSpPr>
          <p:cNvPr id="4" name="Espace réservé de la date 3"/>
          <p:cNvSpPr>
            <a:spLocks noGrp="1"/>
          </p:cNvSpPr>
          <p:nvPr>
            <p:ph type="dt" sz="half" idx="10"/>
          </p:nvPr>
        </p:nvSpPr>
        <p:spPr/>
        <p:txBody>
          <a:bodyPr/>
          <a:lstStyle/>
          <a:p>
            <a:fld id="{7DBC223A-2C9F-4143-9BD7-0730DE251335}" type="datetime1">
              <a:rPr lang="fr-FR" smtClean="0"/>
              <a:t>22/05/2017</a:t>
            </a:fld>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24</a:t>
            </a:fld>
            <a:r>
              <a:rPr lang="fr-FR" smtClean="0"/>
              <a:t>/20</a:t>
            </a:r>
            <a:endParaRPr lang="fr-FR" dirty="0"/>
          </a:p>
        </p:txBody>
      </p:sp>
      <p:pic>
        <p:nvPicPr>
          <p:cNvPr id="7" name="Picture 2" descr="Cisc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62" y="3491973"/>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itchupchallenge.com/wp-content/uploads/2015/09/bloc_0_lo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9245" y="1856793"/>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4169" y="1541103"/>
            <a:ext cx="2864134" cy="1680027"/>
          </a:xfrm>
          <a:prstGeom prst="rect">
            <a:avLst/>
          </a:prstGeom>
        </p:spPr>
      </p:pic>
      <p:pic>
        <p:nvPicPr>
          <p:cNvPr id="10" name="Picture 2" descr="http://www.cps-eu.fr/dossiers/racine/articles/s-thumb/1000x665/logo-entraide-le-relais--0.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67563" y="3491973"/>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association-abribus.fr/wp-content/uploads/2014/09/abribus_logo.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6115" y="3655425"/>
            <a:ext cx="1404809" cy="1225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25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Problématique</a:t>
            </a:r>
            <a:endParaRPr lang="fr-FR" dirty="0"/>
          </a:p>
        </p:txBody>
      </p:sp>
      <p:sp>
        <p:nvSpPr>
          <p:cNvPr id="4" name="Espace réservé de la date 3"/>
          <p:cNvSpPr>
            <a:spLocks noGrp="1"/>
          </p:cNvSpPr>
          <p:nvPr>
            <p:ph type="dt" sz="half" idx="10"/>
          </p:nvPr>
        </p:nvSpPr>
        <p:spPr/>
        <p:txBody>
          <a:bodyPr/>
          <a:lstStyle/>
          <a:p>
            <a:fld id="{7DBC223A-2C9F-4143-9BD7-0730DE251335}" type="datetime1">
              <a:rPr lang="fr-FR" smtClean="0"/>
              <a:t>22/05/2017</a:t>
            </a:fld>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3</a:t>
            </a:fld>
            <a:r>
              <a:rPr lang="fr-FR" smtClean="0"/>
              <a:t>/20</a:t>
            </a:r>
            <a:endParaRPr lang="fr-FR" dirty="0"/>
          </a:p>
        </p:txBody>
      </p:sp>
      <p:sp>
        <p:nvSpPr>
          <p:cNvPr id="7" name="Espace réservé du contenu 6"/>
          <p:cNvSpPr txBox="1">
            <a:spLocks noGrp="1"/>
          </p:cNvSpPr>
          <p:nvPr>
            <p:ph idx="1"/>
          </p:nvPr>
        </p:nvSpPr>
        <p:spPr>
          <a:xfrm>
            <a:off x="284265" y="2930915"/>
            <a:ext cx="8866662" cy="996170"/>
          </a:xfrm>
          <a:prstGeom prst="rect">
            <a:avLst/>
          </a:prstGeom>
          <a:noFill/>
        </p:spPr>
        <p:txBody>
          <a:bodyPr wrap="square" rtlCol="0">
            <a:spAutoFit/>
          </a:bodyPr>
          <a:lstStyle/>
          <a:p>
            <a:pPr marL="0" indent="0" algn="ctr">
              <a:buNone/>
            </a:pPr>
            <a:r>
              <a:rPr lang="fr-FR" sz="2800" b="1" dirty="0">
                <a:latin typeface="Century Gothic" panose="020B0502020202020204" pitchFamily="34" charset="0"/>
              </a:rPr>
              <a:t>« Comment permettre à tous d’aider les sans-abris</a:t>
            </a:r>
          </a:p>
          <a:p>
            <a:pPr marL="0" indent="0" algn="ctr">
              <a:buNone/>
            </a:pPr>
            <a:r>
              <a:rPr lang="fr-FR" sz="2800" b="1" dirty="0">
                <a:latin typeface="Century Gothic" panose="020B0502020202020204" pitchFamily="34" charset="0"/>
              </a:rPr>
              <a:t> grâce aux nouvelles technologies ? » </a:t>
            </a:r>
          </a:p>
        </p:txBody>
      </p:sp>
      <p:sp>
        <p:nvSpPr>
          <p:cNvPr id="8" name="ZoneTexte 7"/>
          <p:cNvSpPr txBox="1"/>
          <p:nvPr/>
        </p:nvSpPr>
        <p:spPr>
          <a:xfrm>
            <a:off x="9546933" y="1131460"/>
            <a:ext cx="2505867" cy="3970318"/>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a:t>
            </a:r>
            <a:r>
              <a:rPr lang="fr-FR" b="1" u="sng" dirty="0" smtClean="0">
                <a:solidFill>
                  <a:schemeClr val="bg1"/>
                </a:solidFill>
                <a:latin typeface="Century Gothic" panose="020B0502020202020204" pitchFamily="34" charset="0"/>
              </a:rPr>
              <a:t>Besoin</a:t>
            </a:r>
            <a:endParaRPr lang="fr-FR" b="1" u="sng"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a:t>
            </a:r>
            <a:r>
              <a:rPr lang="fr-FR"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069861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117714" y="2828835"/>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pic>
        <p:nvPicPr>
          <p:cNvPr id="5" name="Imag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844436741"/>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3D860E5-B3BC-4834-A5A7-623BD1A2391F}" type="datetime1">
              <a:rPr lang="fr-FR" smtClean="0"/>
              <a:t>22/05/2017</a:t>
            </a:fld>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5</a:t>
            </a:fld>
            <a:r>
              <a:rPr lang="fr-FR" dirty="0" smtClean="0"/>
              <a:t>/20</a:t>
            </a:r>
            <a:endParaRPr lang="fr-FR" dirty="0"/>
          </a:p>
        </p:txBody>
      </p:sp>
      <p:pic>
        <p:nvPicPr>
          <p:cNvPr id="1026" name="Picture 2" descr="https://scontent.xx.fbcdn.net/v/t35.0-0/p480x480/18575946_10211520331395529_592473566_o.jpg?oh=99ab80a561a55b58e42b7fce36f12ce3&amp;oe=591FA0B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887" y="1131460"/>
            <a:ext cx="7161004" cy="4638707"/>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756744" y="409904"/>
            <a:ext cx="3690434" cy="584775"/>
          </a:xfrm>
          <a:prstGeom prst="rect">
            <a:avLst/>
          </a:prstGeom>
          <a:noFill/>
        </p:spPr>
        <p:txBody>
          <a:bodyPr wrap="none" rtlCol="0">
            <a:spAutoFit/>
          </a:bodyPr>
          <a:lstStyle/>
          <a:p>
            <a:r>
              <a:rPr lang="fr-FR" sz="3200" b="1" dirty="0" smtClean="0">
                <a:latin typeface="Century Gothic" panose="020B0502020202020204" pitchFamily="34" charset="0"/>
              </a:rPr>
              <a:t>Solution identifiée</a:t>
            </a:r>
            <a:endParaRPr lang="fr-FR" sz="3200" b="1" dirty="0">
              <a:latin typeface="Century Gothic" panose="020B0502020202020204" pitchFamily="34" charset="0"/>
            </a:endParaRPr>
          </a:p>
        </p:txBody>
      </p:sp>
      <p:pic>
        <p:nvPicPr>
          <p:cNvPr id="10" name="Imag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endParaRPr lang="fr-FR" b="1" u="sng"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a:t>
            </a:r>
            <a:r>
              <a:rPr lang="fr-FR"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943038082"/>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p:cNvSpPr txBox="1"/>
          <p:nvPr/>
        </p:nvSpPr>
        <p:spPr>
          <a:xfrm>
            <a:off x="756744" y="409904"/>
            <a:ext cx="6054863" cy="584775"/>
          </a:xfrm>
          <a:prstGeom prst="rect">
            <a:avLst/>
          </a:prstGeom>
          <a:noFill/>
        </p:spPr>
        <p:txBody>
          <a:bodyPr wrap="none" rtlCol="0">
            <a:spAutoFit/>
          </a:bodyPr>
          <a:lstStyle/>
          <a:p>
            <a:r>
              <a:rPr lang="fr-FR" sz="3200" b="1" dirty="0">
                <a:latin typeface="Century Gothic" panose="020B0502020202020204" pitchFamily="34" charset="0"/>
              </a:rPr>
              <a:t>Le marché et les concurrents</a:t>
            </a:r>
          </a:p>
        </p:txBody>
      </p:sp>
      <p:sp>
        <p:nvSpPr>
          <p:cNvPr id="3" name="ZoneTexte 2"/>
          <p:cNvSpPr txBox="1"/>
          <p:nvPr/>
        </p:nvSpPr>
        <p:spPr>
          <a:xfrm>
            <a:off x="1169281" y="1925983"/>
            <a:ext cx="5230663"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smtClean="0"/>
              <a:t>Reprends le principe des « dons suspendus »</a:t>
            </a:r>
          </a:p>
          <a:p>
            <a:pPr marL="285750" indent="-285750">
              <a:buFont typeface="Arial" panose="020B0604020202020204" pitchFamily="34" charset="0"/>
              <a:buChar char="•"/>
            </a:pPr>
            <a:endParaRPr lang="fr-FR" sz="2000" b="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88" y="3157797"/>
            <a:ext cx="1743075" cy="14859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0" y="3157797"/>
            <a:ext cx="1485900" cy="1485900"/>
          </a:xfrm>
          <a:prstGeom prst="rect">
            <a:avLst/>
          </a:prstGeom>
        </p:spPr>
      </p:pic>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pic>
        <p:nvPicPr>
          <p:cNvPr id="15" name="Imag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pic>
        <p:nvPicPr>
          <p:cNvPr id="2050" name="Picture 2" descr="Le Carill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93" y="3157797"/>
            <a:ext cx="1357122" cy="148590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endParaRPr lang="fr-FR" b="1" u="sng"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a:t>
            </a:r>
            <a:r>
              <a:rPr lang="fr-FR"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
        <p:nvSpPr>
          <p:cNvPr id="13" name="Espace réservé de la date 3"/>
          <p:cNvSpPr>
            <a:spLocks noGrp="1"/>
          </p:cNvSpPr>
          <p:nvPr>
            <p:ph type="dt" sz="half" idx="10"/>
          </p:nvPr>
        </p:nvSpPr>
        <p:spPr>
          <a:xfrm>
            <a:off x="9565698" y="6343649"/>
            <a:ext cx="1177636" cy="365125"/>
          </a:xfrm>
        </p:spPr>
        <p:txBody>
          <a:bodyPr/>
          <a:lstStyle/>
          <a:p>
            <a:fld id="{657325B2-73F2-4C43-A04E-29ED3360218B}" type="datetime1">
              <a:rPr lang="fr-FR" smtClean="0"/>
              <a:t>22/05/2017</a:t>
            </a:fld>
            <a:endParaRPr lang="fr-FR" dirty="0"/>
          </a:p>
        </p:txBody>
      </p:sp>
      <p:sp>
        <p:nvSpPr>
          <p:cNvPr id="17" name="Espace réservé du numéro de diapositive 5"/>
          <p:cNvSpPr>
            <a:spLocks noGrp="1"/>
          </p:cNvSpPr>
          <p:nvPr>
            <p:ph type="sldNum" sz="quarter" idx="12"/>
          </p:nvPr>
        </p:nvSpPr>
        <p:spPr>
          <a:xfrm>
            <a:off x="11075843" y="6343649"/>
            <a:ext cx="858982" cy="365125"/>
          </a:xfrm>
        </p:spPr>
        <p:txBody>
          <a:bodyPr/>
          <a:lstStyle/>
          <a:p>
            <a:r>
              <a:rPr lang="fr-FR" dirty="0" smtClean="0"/>
              <a:t>5/20</a:t>
            </a:r>
            <a:endParaRPr lang="fr-FR" dirty="0"/>
          </a:p>
        </p:txBody>
      </p:sp>
    </p:spTree>
    <p:extLst>
      <p:ext uri="{BB962C8B-B14F-4D97-AF65-F5344CB8AC3E}">
        <p14:creationId xmlns:p14="http://schemas.microsoft.com/office/powerpoint/2010/main" val="4111149012"/>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90196"/>
            <a:ext cx="7599218" cy="4351338"/>
          </a:xfrm>
        </p:spPr>
        <p:txBody>
          <a:bodyPr/>
          <a:lstStyle/>
          <a:p>
            <a:r>
              <a:rPr lang="fr-FR" dirty="0" smtClean="0"/>
              <a:t>Partenaires: Publicité visible. Cible attentive et locale</a:t>
            </a:r>
          </a:p>
          <a:p>
            <a:endParaRPr lang="fr-FR" dirty="0"/>
          </a:p>
          <a:p>
            <a:r>
              <a:rPr lang="fr-FR" dirty="0" smtClean="0"/>
              <a:t>Utilisateurs: les entreprises proposés sont respectueuses.</a:t>
            </a:r>
          </a:p>
          <a:p>
            <a:endParaRPr lang="fr-FR" dirty="0"/>
          </a:p>
          <a:p>
            <a:r>
              <a:rPr lang="fr-FR" dirty="0" smtClean="0"/>
              <a:t>Bénéficiaires: Pas de stigmatisation, pas besoin de quémander. Ils (</a:t>
            </a:r>
            <a:r>
              <a:rPr lang="fr-FR" dirty="0" err="1" smtClean="0"/>
              <a:t>re</a:t>
            </a:r>
            <a:r>
              <a:rPr lang="fr-FR" dirty="0" smtClean="0"/>
              <a:t>)deviennent des clients normaux</a:t>
            </a:r>
          </a:p>
          <a:p>
            <a:endParaRPr lang="fr-FR" dirty="0"/>
          </a:p>
          <a:p>
            <a:endParaRPr lang="fr-FR" dirty="0"/>
          </a:p>
        </p:txBody>
      </p:sp>
      <p:sp>
        <p:nvSpPr>
          <p:cNvPr id="4" name="Espace réservé de la date 3"/>
          <p:cNvSpPr>
            <a:spLocks noGrp="1"/>
          </p:cNvSpPr>
          <p:nvPr>
            <p:ph type="dt" sz="half" idx="10"/>
          </p:nvPr>
        </p:nvSpPr>
        <p:spPr/>
        <p:txBody>
          <a:bodyPr/>
          <a:lstStyle/>
          <a:p>
            <a:fld id="{657325B2-73F2-4C43-A04E-29ED3360218B}" type="datetime1">
              <a:rPr lang="fr-FR" smtClean="0"/>
              <a:t>22/05/2017</a:t>
            </a:fld>
            <a:endParaRPr lang="fr-FR" dirty="0"/>
          </a:p>
        </p:txBody>
      </p:sp>
      <p:sp>
        <p:nvSpPr>
          <p:cNvPr id="5" name="Espace réservé du pied de page 4"/>
          <p:cNvSpPr>
            <a:spLocks noGrp="1"/>
          </p:cNvSpPr>
          <p:nvPr>
            <p:ph type="ftr" sz="quarter" idx="11"/>
          </p:nvPr>
        </p:nvSpPr>
        <p:spPr/>
        <p:txBody>
          <a:bodyPr/>
          <a:lstStyle/>
          <a:p>
            <a:r>
              <a:rPr lang="fr-FR" smtClean="0"/>
              <a:t>Maxime RIFFLART; Axel GAUVRIT; Clément VACHET</a:t>
            </a:r>
            <a:endParaRPr lang="fr-F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pPr/>
              <a:t>7</a:t>
            </a:fld>
            <a:r>
              <a:rPr lang="fr-FR" dirty="0" smtClean="0"/>
              <a:t>/20</a:t>
            </a:r>
            <a:endParaRPr lang="fr-FR" dirty="0"/>
          </a:p>
        </p:txBody>
      </p:sp>
      <p:sp>
        <p:nvSpPr>
          <p:cNvPr id="10" name="ZoneTexte 9"/>
          <p:cNvSpPr txBox="1"/>
          <p:nvPr/>
        </p:nvSpPr>
        <p:spPr>
          <a:xfrm>
            <a:off x="756744" y="409904"/>
            <a:ext cx="4275529" cy="584775"/>
          </a:xfrm>
          <a:prstGeom prst="rect">
            <a:avLst/>
          </a:prstGeom>
          <a:noFill/>
        </p:spPr>
        <p:txBody>
          <a:bodyPr wrap="none" rtlCol="0">
            <a:spAutoFit/>
          </a:bodyPr>
          <a:lstStyle/>
          <a:p>
            <a:r>
              <a:rPr lang="fr-FR" sz="3200" b="1" dirty="0" smtClean="0">
                <a:latin typeface="Century Gothic" panose="020B0502020202020204" pitchFamily="34" charset="0"/>
              </a:rPr>
              <a:t>Notre valeur ajoutée</a:t>
            </a:r>
            <a:endParaRPr lang="fr-FR" sz="3200" b="1" dirty="0">
              <a:latin typeface="Century Gothic" panose="020B0502020202020204" pitchFamily="34" charset="0"/>
            </a:endParaRPr>
          </a:p>
        </p:txBody>
      </p:sp>
      <p:pic>
        <p:nvPicPr>
          <p:cNvPr id="11" name="Imag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Présentation du projet </a:t>
            </a:r>
            <a:endParaRPr lang="fr-FR" b="1" u="sng"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a:t>
            </a:r>
            <a:r>
              <a:rPr lang="fr-FR"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05732264"/>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1681971" y="2828834"/>
            <a:ext cx="8828058" cy="1200329"/>
          </a:xfrm>
          <a:prstGeom prst="rect">
            <a:avLst/>
          </a:prstGeom>
          <a:noFill/>
        </p:spPr>
        <p:txBody>
          <a:bodyPr wrap="none" rtlCol="0">
            <a:spAutoFit/>
          </a:bodyPr>
          <a:lstStyle/>
          <a:p>
            <a:r>
              <a:rPr lang="fr-FR" sz="7200" b="1" dirty="0" smtClean="0">
                <a:solidFill>
                  <a:schemeClr val="bg1"/>
                </a:solidFill>
                <a:latin typeface="Century Gothic" panose="020B0502020202020204" pitchFamily="34" charset="0"/>
              </a:rPr>
              <a:t>Quel </a:t>
            </a:r>
            <a:r>
              <a:rPr lang="fr-FR" sz="7200" b="1" dirty="0">
                <a:solidFill>
                  <a:schemeClr val="bg1"/>
                </a:solidFill>
                <a:latin typeface="Century Gothic" panose="020B0502020202020204" pitchFamily="34" charset="0"/>
              </a:rPr>
              <a:t>est le projet ?</a:t>
            </a:r>
          </a:p>
        </p:txBody>
      </p:sp>
      <p:pic>
        <p:nvPicPr>
          <p:cNvPr id="5" name="Imag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3816043053"/>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a:xfrm>
            <a:off x="9406370" y="6356350"/>
            <a:ext cx="1177636" cy="365125"/>
          </a:xfrm>
        </p:spPr>
        <p:txBody>
          <a:bodyPr/>
          <a:lstStyle/>
          <a:p>
            <a:fld id="{D6DE573D-B50E-469B-A410-3F7B1A4BC0A3}" type="datetime1">
              <a:rPr lang="fr-FR" smtClean="0"/>
              <a:t>22/05/2017</a:t>
            </a:fld>
            <a:endParaRPr lang="fr-F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9</a:t>
            </a:fld>
            <a:r>
              <a:rPr lang="fr-FR" dirty="0" smtClean="0"/>
              <a:t>/20</a:t>
            </a:r>
            <a:endParaRPr lang="fr-FR" dirty="0"/>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9" name="ZoneTexte 28"/>
          <p:cNvSpPr txBox="1"/>
          <p:nvPr/>
        </p:nvSpPr>
        <p:spPr>
          <a:xfrm>
            <a:off x="756744" y="409904"/>
            <a:ext cx="3414717" cy="584775"/>
          </a:xfrm>
          <a:prstGeom prst="rect">
            <a:avLst/>
          </a:prstGeom>
          <a:noFill/>
        </p:spPr>
        <p:txBody>
          <a:bodyPr wrap="none" rtlCol="0">
            <a:spAutoFit/>
          </a:bodyPr>
          <a:lstStyle/>
          <a:p>
            <a:r>
              <a:rPr lang="fr-FR" sz="3200" b="1" dirty="0">
                <a:latin typeface="Century Gothic" panose="020B0502020202020204" pitchFamily="34" charset="0"/>
              </a:rPr>
              <a:t>Fonctionnement</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b="50251"/>
          <a:stretch/>
        </p:blipFill>
        <p:spPr>
          <a:xfrm>
            <a:off x="242844" y="2086362"/>
            <a:ext cx="8940631" cy="2674958"/>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t="50146"/>
          <a:stretch/>
        </p:blipFill>
        <p:spPr>
          <a:xfrm>
            <a:off x="242845" y="2086362"/>
            <a:ext cx="8940631" cy="2680625"/>
          </a:xfrm>
          <a:prstGeom prst="rect">
            <a:avLst/>
          </a:prstGeom>
        </p:spPr>
      </p:pic>
      <p:pic>
        <p:nvPicPr>
          <p:cNvPr id="16" name="Image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
        <p:nvSpPr>
          <p:cNvPr id="12" name="ZoneTexte 1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4" name="ZoneTexte 13"/>
          <p:cNvSpPr txBox="1"/>
          <p:nvPr/>
        </p:nvSpPr>
        <p:spPr>
          <a:xfrm>
            <a:off x="9546933" y="1131460"/>
            <a:ext cx="2505867" cy="3970318"/>
          </a:xfrm>
          <a:prstGeom prst="rect">
            <a:avLst/>
          </a:prstGeom>
          <a:noFill/>
        </p:spPr>
        <p:txBody>
          <a:bodyPr wrap="square" rtlCol="0">
            <a:spAutoFit/>
          </a:bodyPr>
          <a:lstStyle/>
          <a:p>
            <a:r>
              <a:rPr lang="fr-FR" dirty="0">
                <a:solidFill>
                  <a:schemeClr val="bg1"/>
                </a:solidFill>
                <a:latin typeface="Century Gothic" panose="020B0502020202020204" pitchFamily="34" charset="0"/>
              </a:rPr>
              <a:t>I.   </a:t>
            </a:r>
            <a:r>
              <a:rPr lang="fr-FR" dirty="0" smtClean="0">
                <a:solidFill>
                  <a:schemeClr val="bg1"/>
                </a:solidFill>
                <a:latin typeface="Century Gothic" panose="020B0502020202020204" pitchFamily="34" charset="0"/>
              </a:rPr>
              <a:t>Besoin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Présentation du projet </a:t>
            </a:r>
            <a:endParaRPr lang="fr-FR" dirty="0" smtClean="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a:t>
            </a:r>
            <a:r>
              <a:rPr lang="fr-FR" b="1" u="sng" dirty="0" smtClean="0">
                <a:solidFill>
                  <a:schemeClr val="bg1"/>
                </a:solidFill>
                <a:latin typeface="Century Gothic" panose="020B0502020202020204" pitchFamily="34" charset="0"/>
              </a:rPr>
              <a:t>Quel est le projet</a:t>
            </a: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IV. Impact et vision</a:t>
            </a:r>
            <a:endParaRPr lang="fr-FR" dirty="0">
              <a:solidFill>
                <a:schemeClr val="bg1"/>
              </a:solidFill>
              <a:latin typeface="Century Gothic" panose="020B0502020202020204" pitchFamily="34" charset="0"/>
            </a:endParaRPr>
          </a:p>
          <a:p>
            <a:endParaRPr lang="fr-FR" dirty="0" smtClean="0">
              <a:solidFill>
                <a:schemeClr val="bg1"/>
              </a:solidFill>
              <a:latin typeface="Century Gothic" panose="020B0502020202020204" pitchFamily="34" charset="0"/>
            </a:endParaRPr>
          </a:p>
          <a:p>
            <a:endParaRPr lang="fr-FR" dirty="0">
              <a:solidFill>
                <a:schemeClr val="bg1"/>
              </a:solidFill>
              <a:latin typeface="Century Gothic" panose="020B0502020202020204" pitchFamily="34" charset="0"/>
            </a:endParaRPr>
          </a:p>
          <a:p>
            <a:r>
              <a:rPr lang="fr-FR" dirty="0" smtClean="0">
                <a:solidFill>
                  <a:schemeClr val="bg1"/>
                </a:solidFill>
                <a:latin typeface="Century Gothic" panose="020B0502020202020204" pitchFamily="34" charset="0"/>
              </a:rPr>
              <a:t>V</a:t>
            </a:r>
            <a:r>
              <a:rPr lang="fr-FR" dirty="0">
                <a:solidFill>
                  <a:schemeClr val="bg1"/>
                </a:solidFill>
                <a:latin typeface="Century Gothic" panose="020B0502020202020204" pitchFamily="34" charset="0"/>
              </a:rPr>
              <a:t>. </a:t>
            </a:r>
            <a:r>
              <a:rPr lang="fr-FR" dirty="0" smtClean="0">
                <a:solidFill>
                  <a:schemeClr val="bg1"/>
                </a:solidFill>
                <a:latin typeface="Century Gothic" panose="020B0502020202020204" pitchFamily="34" charset="0"/>
              </a:rPr>
              <a:t>Conclusion</a:t>
            </a:r>
            <a:endParaRPr lang="fr-FR"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5982729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2304</TotalTime>
  <Words>1387</Words>
  <Application>Microsoft Office PowerPoint</Application>
  <PresentationFormat>Grand écran</PresentationFormat>
  <Paragraphs>370</Paragraphs>
  <Slides>24</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24</vt:i4>
      </vt:variant>
    </vt:vector>
  </HeadingPairs>
  <TitlesOfParts>
    <vt:vector size="29" baseType="lpstr">
      <vt:lpstr>Arial</vt:lpstr>
      <vt:lpstr>Calibri</vt:lpstr>
      <vt:lpstr>Calibri Light</vt:lpstr>
      <vt:lpstr>Century Gothic</vt:lpstr>
      <vt:lpstr>Thème Office</vt:lpstr>
      <vt:lpstr>Présentation PowerPoint</vt:lpstr>
      <vt:lpstr>Présentation PowerPoint</vt:lpstr>
      <vt:lpstr>Problématique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Business model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lpstr>Remerciements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Clément VACHET</cp:lastModifiedBy>
  <cp:revision>155</cp:revision>
  <dcterms:created xsi:type="dcterms:W3CDTF">2017-01-23T08:36:10Z</dcterms:created>
  <dcterms:modified xsi:type="dcterms:W3CDTF">2017-05-22T11:21:53Z</dcterms:modified>
</cp:coreProperties>
</file>